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7" r:id="rId4"/>
    <p:sldId id="257" r:id="rId5"/>
    <p:sldId id="258" r:id="rId6"/>
    <p:sldId id="273" r:id="rId7"/>
    <p:sldId id="275" r:id="rId8"/>
    <p:sldId id="277" r:id="rId9"/>
    <p:sldId id="278" r:id="rId10"/>
    <p:sldId id="279" r:id="rId11"/>
    <p:sldId id="280" r:id="rId12"/>
    <p:sldId id="259" r:id="rId13"/>
    <p:sldId id="282" r:id="rId14"/>
    <p:sldId id="283" r:id="rId15"/>
    <p:sldId id="284" r:id="rId16"/>
    <p:sldId id="263" r:id="rId17"/>
    <p:sldId id="264" r:id="rId18"/>
    <p:sldId id="261" r:id="rId19"/>
    <p:sldId id="287" r:id="rId20"/>
    <p:sldId id="286" r:id="rId21"/>
    <p:sldId id="285" r:id="rId22"/>
    <p:sldId id="266"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3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CDA9AEE-800A-4F83-9D71-4FF849DA6A98}" type="datetimeFigureOut">
              <a:rPr lang="pl-PL" smtClean="0"/>
              <a:pPr/>
              <a:t>2017-12-07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7536FD-3928-4B49-83F7-9424D2EE69CB}" type="slidenum">
              <a:rPr lang="pl-PL" smtClean="0"/>
              <a:pPr/>
              <a:t>‹#›</a:t>
            </a:fld>
            <a:endParaRPr lang="pl-PL"/>
          </a:p>
        </p:txBody>
      </p:sp>
    </p:spTree>
    <p:extLst>
      <p:ext uri="{BB962C8B-B14F-4D97-AF65-F5344CB8AC3E}">
        <p14:creationId xmlns:p14="http://schemas.microsoft.com/office/powerpoint/2010/main" val="122428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CDA9AEE-800A-4F83-9D71-4FF849DA6A98}" type="datetimeFigureOut">
              <a:rPr lang="pl-PL" smtClean="0"/>
              <a:pPr/>
              <a:t>2017-12-07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7536FD-3928-4B49-83F7-9424D2EE69CB}" type="slidenum">
              <a:rPr lang="pl-PL" smtClean="0"/>
              <a:pPr/>
              <a:t>‹#›</a:t>
            </a:fld>
            <a:endParaRPr lang="pl-PL"/>
          </a:p>
        </p:txBody>
      </p:sp>
    </p:spTree>
    <p:extLst>
      <p:ext uri="{BB962C8B-B14F-4D97-AF65-F5344CB8AC3E}">
        <p14:creationId xmlns:p14="http://schemas.microsoft.com/office/powerpoint/2010/main" val="408341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CDA9AEE-800A-4F83-9D71-4FF849DA6A98}" type="datetimeFigureOut">
              <a:rPr lang="pl-PL" smtClean="0"/>
              <a:pPr/>
              <a:t>2017-12-07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7536FD-3928-4B49-83F7-9424D2EE69CB}" type="slidenum">
              <a:rPr lang="pl-PL" smtClean="0"/>
              <a:pPr/>
              <a:t>‹#›</a:t>
            </a:fld>
            <a:endParaRPr lang="pl-PL"/>
          </a:p>
        </p:txBody>
      </p:sp>
    </p:spTree>
    <p:extLst>
      <p:ext uri="{BB962C8B-B14F-4D97-AF65-F5344CB8AC3E}">
        <p14:creationId xmlns:p14="http://schemas.microsoft.com/office/powerpoint/2010/main" val="419611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CDA9AEE-800A-4F83-9D71-4FF849DA6A98}" type="datetimeFigureOut">
              <a:rPr lang="pl-PL" smtClean="0"/>
              <a:pPr/>
              <a:t>2017-12-07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7536FD-3928-4B49-83F7-9424D2EE69CB}" type="slidenum">
              <a:rPr lang="pl-PL" smtClean="0"/>
              <a:pPr/>
              <a:t>‹#›</a:t>
            </a:fld>
            <a:endParaRPr lang="pl-PL"/>
          </a:p>
        </p:txBody>
      </p:sp>
    </p:spTree>
    <p:extLst>
      <p:ext uri="{BB962C8B-B14F-4D97-AF65-F5344CB8AC3E}">
        <p14:creationId xmlns:p14="http://schemas.microsoft.com/office/powerpoint/2010/main" val="37827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1CDA9AEE-800A-4F83-9D71-4FF849DA6A98}" type="datetimeFigureOut">
              <a:rPr lang="pl-PL" smtClean="0"/>
              <a:pPr/>
              <a:t>2017-12-07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27536FD-3928-4B49-83F7-9424D2EE69CB}" type="slidenum">
              <a:rPr lang="pl-PL" smtClean="0"/>
              <a:pPr/>
              <a:t>‹#›</a:t>
            </a:fld>
            <a:endParaRPr lang="pl-PL"/>
          </a:p>
        </p:txBody>
      </p:sp>
    </p:spTree>
    <p:extLst>
      <p:ext uri="{BB962C8B-B14F-4D97-AF65-F5344CB8AC3E}">
        <p14:creationId xmlns:p14="http://schemas.microsoft.com/office/powerpoint/2010/main" val="349655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CDA9AEE-800A-4F83-9D71-4FF849DA6A98}" type="datetimeFigureOut">
              <a:rPr lang="pl-PL" smtClean="0"/>
              <a:pPr/>
              <a:t>2017-12-07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27536FD-3928-4B49-83F7-9424D2EE69CB}" type="slidenum">
              <a:rPr lang="pl-PL" smtClean="0"/>
              <a:pPr/>
              <a:t>‹#›</a:t>
            </a:fld>
            <a:endParaRPr lang="pl-PL"/>
          </a:p>
        </p:txBody>
      </p:sp>
    </p:spTree>
    <p:extLst>
      <p:ext uri="{BB962C8B-B14F-4D97-AF65-F5344CB8AC3E}">
        <p14:creationId xmlns:p14="http://schemas.microsoft.com/office/powerpoint/2010/main" val="147301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CDA9AEE-800A-4F83-9D71-4FF849DA6A98}" type="datetimeFigureOut">
              <a:rPr lang="pl-PL" smtClean="0"/>
              <a:pPr/>
              <a:t>2017-12-07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27536FD-3928-4B49-83F7-9424D2EE69CB}" type="slidenum">
              <a:rPr lang="pl-PL" smtClean="0"/>
              <a:pPr/>
              <a:t>‹#›</a:t>
            </a:fld>
            <a:endParaRPr lang="pl-PL"/>
          </a:p>
        </p:txBody>
      </p:sp>
    </p:spTree>
    <p:extLst>
      <p:ext uri="{BB962C8B-B14F-4D97-AF65-F5344CB8AC3E}">
        <p14:creationId xmlns:p14="http://schemas.microsoft.com/office/powerpoint/2010/main" val="1428529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CDA9AEE-800A-4F83-9D71-4FF849DA6A98}" type="datetimeFigureOut">
              <a:rPr lang="pl-PL" smtClean="0"/>
              <a:pPr/>
              <a:t>2017-12-07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27536FD-3928-4B49-83F7-9424D2EE69CB}" type="slidenum">
              <a:rPr lang="pl-PL" smtClean="0"/>
              <a:pPr/>
              <a:t>‹#›</a:t>
            </a:fld>
            <a:endParaRPr lang="pl-PL"/>
          </a:p>
        </p:txBody>
      </p:sp>
    </p:spTree>
    <p:extLst>
      <p:ext uri="{BB962C8B-B14F-4D97-AF65-F5344CB8AC3E}">
        <p14:creationId xmlns:p14="http://schemas.microsoft.com/office/powerpoint/2010/main" val="3764847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CDA9AEE-800A-4F83-9D71-4FF849DA6A98}" type="datetimeFigureOut">
              <a:rPr lang="pl-PL" smtClean="0"/>
              <a:pPr/>
              <a:t>2017-12-07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27536FD-3928-4B49-83F7-9424D2EE69CB}" type="slidenum">
              <a:rPr lang="pl-PL" smtClean="0"/>
              <a:pPr/>
              <a:t>‹#›</a:t>
            </a:fld>
            <a:endParaRPr lang="pl-PL"/>
          </a:p>
        </p:txBody>
      </p:sp>
    </p:spTree>
    <p:extLst>
      <p:ext uri="{BB962C8B-B14F-4D97-AF65-F5344CB8AC3E}">
        <p14:creationId xmlns:p14="http://schemas.microsoft.com/office/powerpoint/2010/main" val="145574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CDA9AEE-800A-4F83-9D71-4FF849DA6A98}" type="datetimeFigureOut">
              <a:rPr lang="pl-PL" smtClean="0"/>
              <a:pPr/>
              <a:t>2017-12-07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27536FD-3928-4B49-83F7-9424D2EE69CB}" type="slidenum">
              <a:rPr lang="pl-PL" smtClean="0"/>
              <a:pPr/>
              <a:t>‹#›</a:t>
            </a:fld>
            <a:endParaRPr lang="pl-PL"/>
          </a:p>
        </p:txBody>
      </p:sp>
    </p:spTree>
    <p:extLst>
      <p:ext uri="{BB962C8B-B14F-4D97-AF65-F5344CB8AC3E}">
        <p14:creationId xmlns:p14="http://schemas.microsoft.com/office/powerpoint/2010/main" val="149035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1CDA9AEE-800A-4F83-9D71-4FF849DA6A98}" type="datetimeFigureOut">
              <a:rPr lang="pl-PL" smtClean="0"/>
              <a:pPr/>
              <a:t>2017-12-07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27536FD-3928-4B49-83F7-9424D2EE69CB}" type="slidenum">
              <a:rPr lang="pl-PL" smtClean="0"/>
              <a:pPr/>
              <a:t>‹#›</a:t>
            </a:fld>
            <a:endParaRPr lang="pl-PL"/>
          </a:p>
        </p:txBody>
      </p:sp>
    </p:spTree>
    <p:extLst>
      <p:ext uri="{BB962C8B-B14F-4D97-AF65-F5344CB8AC3E}">
        <p14:creationId xmlns:p14="http://schemas.microsoft.com/office/powerpoint/2010/main" val="162038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A9AEE-800A-4F83-9D71-4FF849DA6A98}" type="datetimeFigureOut">
              <a:rPr lang="pl-PL" smtClean="0"/>
              <a:pPr/>
              <a:t>2017-12-07</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536FD-3928-4B49-83F7-9424D2EE69CB}" type="slidenum">
              <a:rPr lang="pl-PL" smtClean="0"/>
              <a:pPr/>
              <a:t>‹#›</a:t>
            </a:fld>
            <a:endParaRPr lang="pl-PL"/>
          </a:p>
        </p:txBody>
      </p:sp>
    </p:spTree>
    <p:extLst>
      <p:ext uri="{BB962C8B-B14F-4D97-AF65-F5344CB8AC3E}">
        <p14:creationId xmlns:p14="http://schemas.microsoft.com/office/powerpoint/2010/main" val="4252631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ollub.p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politechnika@pollub.p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ole tekstowe 3"/>
          <p:cNvSpPr txBox="1"/>
          <p:nvPr/>
        </p:nvSpPr>
        <p:spPr>
          <a:xfrm>
            <a:off x="770562" y="724856"/>
            <a:ext cx="10602930" cy="1323439"/>
          </a:xfrm>
          <a:prstGeom prst="rect">
            <a:avLst/>
          </a:prstGeom>
          <a:noFill/>
        </p:spPr>
        <p:txBody>
          <a:bodyPr wrap="square" rtlCol="0">
            <a:spAutoFit/>
          </a:bodyPr>
          <a:lstStyle/>
          <a:p>
            <a:pPr algn="ctr"/>
            <a:r>
              <a:rPr lang="en-US" sz="40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Lublin University of Technology </a:t>
            </a:r>
            <a:r>
              <a:rPr lang="pl-PL" sz="40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pl-PL" sz="40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Past and Present</a:t>
            </a:r>
            <a:endParaRPr lang="en-US" sz="40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8900" y="3559563"/>
            <a:ext cx="2594195" cy="2594195"/>
          </a:xfrm>
          <a:prstGeom prst="rect">
            <a:avLst/>
          </a:prstGeom>
        </p:spPr>
      </p:pic>
      <p:sp>
        <p:nvSpPr>
          <p:cNvPr id="11" name="pole tekstowe 10"/>
          <p:cNvSpPr txBox="1"/>
          <p:nvPr/>
        </p:nvSpPr>
        <p:spPr>
          <a:xfrm>
            <a:off x="1264909" y="2096312"/>
            <a:ext cx="9621079" cy="1200329"/>
          </a:xfrm>
          <a:prstGeom prst="rect">
            <a:avLst/>
          </a:prstGeom>
          <a:noFill/>
        </p:spPr>
        <p:txBody>
          <a:bodyPr wrap="square" rtlCol="0">
            <a:spAutoFit/>
          </a:bodyPr>
          <a:lstStyle/>
          <a:p>
            <a:pPr algn="ctr"/>
            <a:r>
              <a:rPr lang="en-US" sz="2400" b="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Lublin University of Technology – Past and Present, Science and Education, University Units, Investments, International Cooperation, Student Life</a:t>
            </a:r>
            <a:endParaRPr lang="en-US" sz="24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223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pole tekstowe 7"/>
          <p:cNvSpPr txBox="1"/>
          <p:nvPr/>
        </p:nvSpPr>
        <p:spPr>
          <a:xfrm>
            <a:off x="64168" y="0"/>
            <a:ext cx="11648371" cy="1569660"/>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Faculty of Fundamentals of Technology</a:t>
            </a:r>
            <a:endParaRPr lang="en-US"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pole tekstowe 1"/>
          <p:cNvSpPr txBox="1"/>
          <p:nvPr/>
        </p:nvSpPr>
        <p:spPr>
          <a:xfrm>
            <a:off x="0" y="1521553"/>
            <a:ext cx="5512383" cy="1200329"/>
          </a:xfrm>
          <a:prstGeom prst="rect">
            <a:avLst/>
          </a:prstGeom>
          <a:noFill/>
        </p:spPr>
        <p:txBody>
          <a:bodyPr wrap="square" rtlCol="0">
            <a:spAutoFit/>
          </a:bodyPr>
          <a:lstStyle/>
          <a:p>
            <a:r>
              <a:rPr lang="en-US" sz="2400" b="1" dirty="0" smtClean="0"/>
              <a:t>Faculty’s Authorities</a:t>
            </a:r>
          </a:p>
          <a:p>
            <a:endParaRPr lang="pl-PL" sz="2400" b="1" dirty="0"/>
          </a:p>
          <a:p>
            <a:endParaRPr lang="pl-PL" sz="2400" b="1" dirty="0"/>
          </a:p>
        </p:txBody>
      </p:sp>
      <p:sp>
        <p:nvSpPr>
          <p:cNvPr id="4" name="pole tekstowe 3"/>
          <p:cNvSpPr txBox="1"/>
          <p:nvPr/>
        </p:nvSpPr>
        <p:spPr>
          <a:xfrm>
            <a:off x="5867563" y="1511279"/>
            <a:ext cx="3994484" cy="830997"/>
          </a:xfrm>
          <a:prstGeom prst="rect">
            <a:avLst/>
          </a:prstGeom>
          <a:noFill/>
        </p:spPr>
        <p:txBody>
          <a:bodyPr wrap="square" rtlCol="0">
            <a:spAutoFit/>
          </a:bodyPr>
          <a:lstStyle/>
          <a:p>
            <a:r>
              <a:rPr lang="en-US" sz="2400" b="1" dirty="0" smtClean="0"/>
              <a:t>Fields of Studies</a:t>
            </a:r>
          </a:p>
          <a:p>
            <a:endParaRPr lang="pl-PL" sz="2400" dirty="0"/>
          </a:p>
        </p:txBody>
      </p:sp>
      <p:sp>
        <p:nvSpPr>
          <p:cNvPr id="5" name="pole tekstowe 4"/>
          <p:cNvSpPr txBox="1"/>
          <p:nvPr/>
        </p:nvSpPr>
        <p:spPr>
          <a:xfrm>
            <a:off x="197279" y="3977060"/>
            <a:ext cx="7066549" cy="1200329"/>
          </a:xfrm>
          <a:prstGeom prst="rect">
            <a:avLst/>
          </a:prstGeom>
          <a:noFill/>
        </p:spPr>
        <p:txBody>
          <a:bodyPr wrap="square" rtlCol="0">
            <a:spAutoFit/>
          </a:bodyPr>
          <a:lstStyle/>
          <a:p>
            <a:r>
              <a:rPr lang="pl-PL" sz="2400" b="1" dirty="0" smtClean="0"/>
              <a:t>Dean</a:t>
            </a:r>
            <a:br>
              <a:rPr lang="pl-PL" sz="2400" b="1" dirty="0" smtClean="0"/>
            </a:br>
            <a:r>
              <a:rPr lang="pl-PL" sz="2400" b="1" dirty="0" smtClean="0"/>
              <a:t>Dorota </a:t>
            </a:r>
            <a:r>
              <a:rPr lang="pl-PL" sz="2400" b="1" dirty="0" err="1" smtClean="0"/>
              <a:t>Wójcicka-Migasiuk</a:t>
            </a:r>
            <a:r>
              <a:rPr lang="pl-PL" sz="2400" b="1" dirty="0" smtClean="0"/>
              <a:t>, </a:t>
            </a:r>
            <a:r>
              <a:rPr lang="pl-PL" sz="2400" b="1" dirty="0" err="1" smtClean="0"/>
              <a:t>PhD</a:t>
            </a:r>
            <a:r>
              <a:rPr lang="pl-PL" sz="2400" b="1" dirty="0" smtClean="0"/>
              <a:t>, </a:t>
            </a:r>
            <a:r>
              <a:rPr lang="pl-PL" sz="2400" b="1" dirty="0" err="1" smtClean="0"/>
              <a:t>DSc</a:t>
            </a:r>
            <a:r>
              <a:rPr lang="pl-PL" sz="2400" b="1" dirty="0" smtClean="0"/>
              <a:t> (</a:t>
            </a:r>
            <a:r>
              <a:rPr lang="pl-PL" sz="2400" b="1" dirty="0" err="1" smtClean="0"/>
              <a:t>Eng</a:t>
            </a:r>
            <a:r>
              <a:rPr lang="pl-PL" sz="2400" b="1" dirty="0" smtClean="0"/>
              <a:t>.)</a:t>
            </a:r>
            <a:endParaRPr lang="pl-PL" sz="2400" b="1" dirty="0"/>
          </a:p>
          <a:p>
            <a:endParaRPr lang="pl-PL" sz="2400" dirty="0"/>
          </a:p>
        </p:txBody>
      </p:sp>
      <p:sp>
        <p:nvSpPr>
          <p:cNvPr id="7" name="pole tekstowe 6"/>
          <p:cNvSpPr txBox="1"/>
          <p:nvPr/>
        </p:nvSpPr>
        <p:spPr>
          <a:xfrm>
            <a:off x="5857288" y="2061629"/>
            <a:ext cx="5709071"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Technical and Science Education</a:t>
            </a:r>
          </a:p>
          <a:p>
            <a:pPr marL="285750" indent="-285750">
              <a:buFont typeface="Arial" panose="020B0604020202020204" pitchFamily="34" charset="0"/>
              <a:buChar char="•"/>
            </a:pPr>
            <a:r>
              <a:rPr lang="en-US" sz="2400" dirty="0" smtClean="0"/>
              <a:t>Security Engineering</a:t>
            </a:r>
          </a:p>
          <a:p>
            <a:pPr marL="285750" indent="-285750">
              <a:buFont typeface="Arial" panose="020B0604020202020204" pitchFamily="34" charset="0"/>
              <a:buChar char="•"/>
            </a:pPr>
            <a:r>
              <a:rPr lang="en-US" sz="2400" dirty="0" smtClean="0"/>
              <a:t>Mathematics</a:t>
            </a:r>
            <a:endParaRPr lang="en-US" sz="2400" dirty="0"/>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80" y="2097932"/>
            <a:ext cx="1275350" cy="1920225"/>
          </a:xfrm>
          <a:prstGeom prst="rect">
            <a:avLst/>
          </a:prstGeom>
        </p:spPr>
      </p:pic>
      <p:sp>
        <p:nvSpPr>
          <p:cNvPr id="9" name="pole tekstowe 8"/>
          <p:cNvSpPr txBox="1"/>
          <p:nvPr/>
        </p:nvSpPr>
        <p:spPr>
          <a:xfrm>
            <a:off x="160419" y="5003514"/>
            <a:ext cx="10868528" cy="1569660"/>
          </a:xfrm>
          <a:prstGeom prst="rect">
            <a:avLst/>
          </a:prstGeom>
          <a:noFill/>
        </p:spPr>
        <p:txBody>
          <a:bodyPr wrap="square" rtlCol="0">
            <a:spAutoFit/>
          </a:bodyPr>
          <a:lstStyle/>
          <a:p>
            <a:r>
              <a:rPr lang="en-US" sz="2400" b="1" dirty="0" smtClean="0"/>
              <a:t>About the Faculty</a:t>
            </a:r>
          </a:p>
          <a:p>
            <a:r>
              <a:rPr lang="en-US" sz="2400" dirty="0" smtClean="0"/>
              <a:t>In 2017 the Committee for the Evaluation of Scientific Units granted the Faculty of Fundamentals of Technology Category B. </a:t>
            </a:r>
            <a:endParaRPr lang="en-US" sz="2400" b="1" dirty="0" smtClean="0"/>
          </a:p>
          <a:p>
            <a:endParaRPr lang="pl-PL" sz="2400" b="1" dirty="0"/>
          </a:p>
        </p:txBody>
      </p:sp>
    </p:spTree>
    <p:extLst>
      <p:ext uri="{BB962C8B-B14F-4D97-AF65-F5344CB8AC3E}">
        <p14:creationId xmlns:p14="http://schemas.microsoft.com/office/powerpoint/2010/main" val="1350445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pole tekstowe 7"/>
          <p:cNvSpPr txBox="1"/>
          <p:nvPr/>
        </p:nvSpPr>
        <p:spPr>
          <a:xfrm>
            <a:off x="64168" y="0"/>
            <a:ext cx="11101137" cy="830997"/>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Faculty of Management</a:t>
            </a:r>
            <a:endParaRPr lang="en-US"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pole tekstowe 1"/>
          <p:cNvSpPr txBox="1"/>
          <p:nvPr/>
        </p:nvSpPr>
        <p:spPr>
          <a:xfrm>
            <a:off x="160419" y="1182506"/>
            <a:ext cx="5512383" cy="1200329"/>
          </a:xfrm>
          <a:prstGeom prst="rect">
            <a:avLst/>
          </a:prstGeom>
          <a:noFill/>
        </p:spPr>
        <p:txBody>
          <a:bodyPr wrap="square" rtlCol="0">
            <a:spAutoFit/>
          </a:bodyPr>
          <a:lstStyle/>
          <a:p>
            <a:r>
              <a:rPr lang="en-US" sz="2400" b="1" dirty="0" smtClean="0"/>
              <a:t>Faculty’s Authorities</a:t>
            </a:r>
          </a:p>
          <a:p>
            <a:endParaRPr lang="pl-PL" sz="2400" b="1" dirty="0"/>
          </a:p>
          <a:p>
            <a:endParaRPr lang="pl-PL" sz="2400" b="1" dirty="0"/>
          </a:p>
        </p:txBody>
      </p:sp>
      <p:sp>
        <p:nvSpPr>
          <p:cNvPr id="4" name="pole tekstowe 3"/>
          <p:cNvSpPr txBox="1"/>
          <p:nvPr/>
        </p:nvSpPr>
        <p:spPr>
          <a:xfrm>
            <a:off x="5888110" y="1387989"/>
            <a:ext cx="3994484" cy="830997"/>
          </a:xfrm>
          <a:prstGeom prst="rect">
            <a:avLst/>
          </a:prstGeom>
          <a:noFill/>
        </p:spPr>
        <p:txBody>
          <a:bodyPr wrap="square" rtlCol="0">
            <a:spAutoFit/>
          </a:bodyPr>
          <a:lstStyle/>
          <a:p>
            <a:r>
              <a:rPr lang="en-US" sz="2400" b="1" dirty="0" smtClean="0"/>
              <a:t>Fields of Studies</a:t>
            </a:r>
          </a:p>
          <a:p>
            <a:endParaRPr lang="pl-PL" sz="2400" dirty="0"/>
          </a:p>
        </p:txBody>
      </p:sp>
      <p:sp>
        <p:nvSpPr>
          <p:cNvPr id="5" name="pole tekstowe 4"/>
          <p:cNvSpPr txBox="1"/>
          <p:nvPr/>
        </p:nvSpPr>
        <p:spPr>
          <a:xfrm>
            <a:off x="258591" y="3566607"/>
            <a:ext cx="8289507" cy="1200329"/>
          </a:xfrm>
          <a:prstGeom prst="rect">
            <a:avLst/>
          </a:prstGeom>
          <a:noFill/>
        </p:spPr>
        <p:txBody>
          <a:bodyPr wrap="square" rtlCol="0">
            <a:spAutoFit/>
          </a:bodyPr>
          <a:lstStyle/>
          <a:p>
            <a:r>
              <a:rPr lang="pl-PL" sz="2400" b="1" dirty="0" smtClean="0"/>
              <a:t>Dean</a:t>
            </a:r>
            <a:br>
              <a:rPr lang="pl-PL" sz="2400" b="1" dirty="0" smtClean="0"/>
            </a:br>
            <a:r>
              <a:rPr lang="pl-PL" sz="2400" b="1" dirty="0" smtClean="0"/>
              <a:t>prof. Stanisław Skowron, </a:t>
            </a:r>
            <a:r>
              <a:rPr lang="pl-PL" sz="2400" b="1" dirty="0" err="1" smtClean="0"/>
              <a:t>PhD</a:t>
            </a:r>
            <a:r>
              <a:rPr lang="pl-PL" sz="2400" b="1" dirty="0" smtClean="0"/>
              <a:t>, </a:t>
            </a:r>
            <a:r>
              <a:rPr lang="pl-PL" sz="2400" b="1" dirty="0" err="1" smtClean="0"/>
              <a:t>DSc</a:t>
            </a:r>
            <a:r>
              <a:rPr lang="pl-PL" sz="2400" b="1" dirty="0" smtClean="0"/>
              <a:t> (</a:t>
            </a:r>
            <a:r>
              <a:rPr lang="pl-PL" sz="2400" b="1" dirty="0" err="1" smtClean="0"/>
              <a:t>Eng</a:t>
            </a:r>
            <a:r>
              <a:rPr lang="pl-PL" sz="2400" b="1" dirty="0" smtClean="0"/>
              <a:t>.) </a:t>
            </a:r>
            <a:endParaRPr lang="pl-PL" sz="2400" b="1" dirty="0"/>
          </a:p>
          <a:p>
            <a:endParaRPr lang="pl-PL" sz="2400" dirty="0"/>
          </a:p>
        </p:txBody>
      </p:sp>
      <p:sp>
        <p:nvSpPr>
          <p:cNvPr id="7" name="pole tekstowe 6"/>
          <p:cNvSpPr txBox="1"/>
          <p:nvPr/>
        </p:nvSpPr>
        <p:spPr>
          <a:xfrm>
            <a:off x="5857288" y="2061629"/>
            <a:ext cx="6045954" cy="181588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Finance and Accounting</a:t>
            </a:r>
          </a:p>
          <a:p>
            <a:pPr marL="285750" indent="-285750">
              <a:buFont typeface="Arial" panose="020B0604020202020204" pitchFamily="34" charset="0"/>
              <a:buChar char="•"/>
            </a:pPr>
            <a:r>
              <a:rPr lang="en-US" sz="2400" dirty="0" smtClean="0"/>
              <a:t>Marketing and Marketing Communication </a:t>
            </a:r>
          </a:p>
          <a:p>
            <a:pPr marL="285750" indent="-285750">
              <a:buFont typeface="Arial" panose="020B0604020202020204" pitchFamily="34" charset="0"/>
              <a:buChar char="•"/>
            </a:pPr>
            <a:r>
              <a:rPr lang="en-US" sz="2400" dirty="0" smtClean="0"/>
              <a:t>Management</a:t>
            </a:r>
          </a:p>
          <a:p>
            <a:pPr marL="285750" indent="-285750">
              <a:buFont typeface="Arial" panose="020B0604020202020204" pitchFamily="34" charset="0"/>
              <a:buChar char="•"/>
            </a:pPr>
            <a:r>
              <a:rPr lang="en-US" sz="2400" dirty="0" smtClean="0"/>
              <a:t>Management and Production Engineering</a:t>
            </a:r>
            <a:r>
              <a:rPr lang="en-US" sz="1600" dirty="0" smtClean="0"/>
              <a:t> (conducted jointly with the Faculty of  Mechanical Engineering)</a:t>
            </a:r>
            <a:endParaRPr lang="en-US" sz="1600"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693" y="1717989"/>
            <a:ext cx="1266675" cy="1913300"/>
          </a:xfrm>
          <a:prstGeom prst="rect">
            <a:avLst/>
          </a:prstGeom>
        </p:spPr>
      </p:pic>
      <p:sp>
        <p:nvSpPr>
          <p:cNvPr id="9" name="pole tekstowe 8"/>
          <p:cNvSpPr txBox="1"/>
          <p:nvPr/>
        </p:nvSpPr>
        <p:spPr>
          <a:xfrm>
            <a:off x="160419" y="4665642"/>
            <a:ext cx="10868528" cy="1569660"/>
          </a:xfrm>
          <a:prstGeom prst="rect">
            <a:avLst/>
          </a:prstGeom>
          <a:noFill/>
        </p:spPr>
        <p:txBody>
          <a:bodyPr wrap="square" rtlCol="0">
            <a:spAutoFit/>
          </a:bodyPr>
          <a:lstStyle/>
          <a:p>
            <a:pPr algn="just"/>
            <a:r>
              <a:rPr lang="en-US" sz="2400" b="1" dirty="0" smtClean="0"/>
              <a:t>About the Faculty</a:t>
            </a:r>
          </a:p>
          <a:p>
            <a:r>
              <a:rPr lang="en-US" sz="2400" dirty="0" smtClean="0"/>
              <a:t>In 2017 the Committee for the Evaluation of Scientific Units granted the Faculty of Management Category B. </a:t>
            </a:r>
            <a:endParaRPr lang="en-US" sz="2400" b="1" dirty="0" smtClean="0"/>
          </a:p>
          <a:p>
            <a:endParaRPr lang="pl-PL" sz="2400" b="1" dirty="0"/>
          </a:p>
        </p:txBody>
      </p:sp>
    </p:spTree>
    <p:extLst>
      <p:ext uri="{BB962C8B-B14F-4D97-AF65-F5344CB8AC3E}">
        <p14:creationId xmlns:p14="http://schemas.microsoft.com/office/powerpoint/2010/main" val="651950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p:cNvSpPr txBox="1"/>
          <p:nvPr/>
        </p:nvSpPr>
        <p:spPr>
          <a:xfrm>
            <a:off x="290286" y="0"/>
            <a:ext cx="9704504" cy="1569660"/>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University Units</a:t>
            </a:r>
          </a:p>
          <a:p>
            <a:endParaRPr lang="pl-PL"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pole tekstowe 2"/>
          <p:cNvSpPr txBox="1"/>
          <p:nvPr/>
        </p:nvSpPr>
        <p:spPr>
          <a:xfrm>
            <a:off x="290286" y="698643"/>
            <a:ext cx="11221278" cy="4601260"/>
          </a:xfrm>
          <a:prstGeom prst="rect">
            <a:avLst/>
          </a:prstGeom>
          <a:noFill/>
        </p:spPr>
        <p:txBody>
          <a:bodyPr wrap="square" rtlCol="0">
            <a:spAutoFit/>
          </a:bodyPr>
          <a:lstStyle/>
          <a:p>
            <a:pPr marL="285750" indent="-285750">
              <a:spcBef>
                <a:spcPts val="600"/>
              </a:spcBef>
              <a:buFont typeface="Arial" panose="020B0604020202020204" pitchFamily="34" charset="0"/>
              <a:buChar char="•"/>
            </a:pPr>
            <a:endParaRPr lang="pl-PL" sz="2000" dirty="0" smtClean="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Library</a:t>
            </a:r>
          </a:p>
          <a:p>
            <a:pPr lvl="2" algn="just"/>
            <a:r>
              <a:rPr lang="en-US" dirty="0" smtClean="0">
                <a:cs typeface="Arial" panose="020B0604020202020204" pitchFamily="34" charset="0"/>
              </a:rPr>
              <a:t>The Library offers technical literature, scripts, </a:t>
            </a:r>
            <a:r>
              <a:rPr lang="en-US" dirty="0" err="1" smtClean="0">
                <a:cs typeface="Arial" panose="020B0604020202020204" pitchFamily="34" charset="0"/>
              </a:rPr>
              <a:t>coursebooks</a:t>
            </a:r>
            <a:r>
              <a:rPr lang="en-US" dirty="0" smtClean="0">
                <a:cs typeface="Arial" panose="020B0604020202020204" pitchFamily="34" charset="0"/>
              </a:rPr>
              <a:t>, information books on technical and related subjects as well as general and specialists magazines which are available to students, academics and staff.  </a:t>
            </a:r>
            <a:r>
              <a:rPr lang="en-AU" dirty="0" smtClean="0">
                <a:cs typeface="Arial" panose="020B0604020202020204" pitchFamily="34" charset="0"/>
              </a:rPr>
              <a:t>Specialists can also use resources on standardisation, patents and technical approvals. The Library as the only one in the region has access to the full set of the current  Polish Standards in the electronic form. </a:t>
            </a:r>
          </a:p>
          <a:p>
            <a:pPr marL="285750" indent="-285750">
              <a:spcBef>
                <a:spcPts val="60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Office for Promotion and Projects</a:t>
            </a:r>
          </a:p>
          <a:p>
            <a:pPr lvl="2" algn="just"/>
            <a:r>
              <a:rPr lang="en-US" dirty="0" smtClean="0"/>
              <a:t>The Office for Promotion and Projects manages the application and implementation of EU-founded projects. It provides support in writing projects under PO WER competitions. Moreover, the Office actively promotes University’s educational offer along with academics’ scientific and technological achievements. </a:t>
            </a:r>
          </a:p>
          <a:p>
            <a:pPr marL="285750" indent="-285750">
              <a:spcBef>
                <a:spcPts val="60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Career Services Office</a:t>
            </a:r>
          </a:p>
          <a:p>
            <a:pPr lvl="2" algn="just"/>
            <a:r>
              <a:rPr lang="en-GB" dirty="0" smtClean="0"/>
              <a:t>The Career Services Office links the labour market with University. It provides students with job and internships offers along with information on employers and current situation on the labour market. The Office helps students and graduates in choosing career paths and carries out consultations and group workshops concerning career planning.  </a:t>
            </a:r>
          </a:p>
        </p:txBody>
      </p:sp>
    </p:spTree>
    <p:extLst>
      <p:ext uri="{BB962C8B-B14F-4D97-AF65-F5344CB8AC3E}">
        <p14:creationId xmlns:p14="http://schemas.microsoft.com/office/powerpoint/2010/main" val="998060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p:cNvSpPr txBox="1"/>
          <p:nvPr/>
        </p:nvSpPr>
        <p:spPr>
          <a:xfrm>
            <a:off x="290286" y="0"/>
            <a:ext cx="9704504" cy="1569660"/>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University Units</a:t>
            </a:r>
          </a:p>
          <a:p>
            <a:endParaRPr lang="pl-PL"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pole tekstowe 2"/>
          <p:cNvSpPr txBox="1"/>
          <p:nvPr/>
        </p:nvSpPr>
        <p:spPr>
          <a:xfrm>
            <a:off x="290286" y="801385"/>
            <a:ext cx="11221278" cy="4047262"/>
          </a:xfrm>
          <a:prstGeom prst="rect">
            <a:avLst/>
          </a:prstGeom>
          <a:noFill/>
        </p:spPr>
        <p:txBody>
          <a:bodyPr wrap="square" rtlCol="0">
            <a:spAutoFit/>
          </a:bodyPr>
          <a:lstStyle/>
          <a:p>
            <a:pPr marL="285750" indent="-285750">
              <a:spcBef>
                <a:spcPts val="600"/>
              </a:spcBef>
              <a:buFont typeface="Arial" panose="020B0604020202020204" pitchFamily="34" charset="0"/>
              <a:buChar char="•"/>
            </a:pPr>
            <a:endParaRPr lang="pl-PL" sz="2000" dirty="0" smtClean="0">
              <a:latin typeface="Arial" panose="020B0604020202020204" pitchFamily="34" charset="0"/>
              <a:cs typeface="Arial" panose="020B0604020202020204" pitchFamily="34" charset="0"/>
            </a:endParaRPr>
          </a:p>
          <a:p>
            <a:pPr marL="285750" indent="-285750">
              <a:spcBef>
                <a:spcPts val="600"/>
              </a:spcBef>
            </a:pPr>
            <a:endParaRPr lang="pl-PL" sz="20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Office of International Education </a:t>
            </a:r>
          </a:p>
          <a:p>
            <a:pPr lvl="2" algn="just"/>
            <a:r>
              <a:rPr lang="en-GB" dirty="0" smtClean="0">
                <a:cs typeface="Arial" panose="020B0604020202020204" pitchFamily="34" charset="0"/>
              </a:rPr>
              <a:t>The Office of International Education handles international exchange. It initiates, promotes and implements mobility projects and helps students, academics and staff in issues concerning mobility. Besides, the Office coordinates foreign students enrolment process for studies in English and cooperates with organisations such as Erasmus Student Network. </a:t>
            </a:r>
          </a:p>
          <a:p>
            <a:pPr marL="285750" indent="-285750">
              <a:spcBef>
                <a:spcPts val="600"/>
              </a:spcBef>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IT Centre</a:t>
            </a:r>
          </a:p>
          <a:p>
            <a:pPr lvl="2" algn="just"/>
            <a:r>
              <a:rPr lang="en-US" dirty="0" smtClean="0"/>
              <a:t>The main tasks of the IT Centre include the maintenance and development of LAN backbone infrastructure, coordination and implementation of the campus wireless access unified system, maintenance and adaptation of computer network in University’s facilities, administering Lublin University of Technology’s website – </a:t>
            </a:r>
            <a:r>
              <a:rPr lang="en-US" dirty="0" smtClean="0">
                <a:hlinkClick r:id="rId3"/>
              </a:rPr>
              <a:t>www.pollub.pl</a:t>
            </a:r>
            <a:r>
              <a:rPr lang="en-US" dirty="0" smtClean="0"/>
              <a:t> in the scope of mail server, its main website and websites o</a:t>
            </a:r>
            <a:r>
              <a:rPr lang="pl-PL" dirty="0" smtClean="0"/>
              <a:t>f </a:t>
            </a:r>
            <a:r>
              <a:rPr lang="en-US" dirty="0" smtClean="0"/>
              <a:t>faculties and other University’s units. </a:t>
            </a:r>
            <a:endParaRPr lang="en-US" dirty="0"/>
          </a:p>
        </p:txBody>
      </p:sp>
    </p:spTree>
    <p:extLst>
      <p:ext uri="{BB962C8B-B14F-4D97-AF65-F5344CB8AC3E}">
        <p14:creationId xmlns:p14="http://schemas.microsoft.com/office/powerpoint/2010/main" val="2960657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p:cNvSpPr txBox="1"/>
          <p:nvPr/>
        </p:nvSpPr>
        <p:spPr>
          <a:xfrm>
            <a:off x="290286" y="0"/>
            <a:ext cx="9704504" cy="1569660"/>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University Units</a:t>
            </a:r>
          </a:p>
          <a:p>
            <a:endParaRPr lang="pl-PL"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pole tekstowe 2"/>
          <p:cNvSpPr txBox="1"/>
          <p:nvPr/>
        </p:nvSpPr>
        <p:spPr>
          <a:xfrm>
            <a:off x="290286" y="943973"/>
            <a:ext cx="11221278" cy="3493264"/>
          </a:xfrm>
          <a:prstGeom prst="rect">
            <a:avLst/>
          </a:prstGeom>
          <a:noFill/>
        </p:spPr>
        <p:txBody>
          <a:bodyPr wrap="square" rtlCol="0">
            <a:spAutoFit/>
          </a:bodyPr>
          <a:lstStyle/>
          <a:p>
            <a:pPr marL="285750" indent="-285750">
              <a:spcBef>
                <a:spcPts val="600"/>
              </a:spcBef>
              <a:buFont typeface="Arial" panose="020B0604020202020204" pitchFamily="34" charset="0"/>
              <a:buChar char="•"/>
            </a:pPr>
            <a:endParaRPr lang="pl-PL" sz="2000" dirty="0" smtClean="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Centre for Innovation and Technology Transfer </a:t>
            </a:r>
          </a:p>
          <a:p>
            <a:pPr lvl="2" algn="just"/>
            <a:r>
              <a:rPr lang="en-GB" dirty="0" smtClean="0">
                <a:cs typeface="Arial" panose="020B0604020202020204" pitchFamily="34" charset="0"/>
              </a:rPr>
              <a:t>The Centre for Innovation and Technology Transfer handles the commercialisation management of research results, gives opinions on innovation to obtain grants. It offers services concerning consultancy in R+D projects preparation in science-industry consortia, as well as information and advice related to technology transfer, IPR and internationalisation of companies. </a:t>
            </a:r>
          </a:p>
          <a:p>
            <a:pPr marL="285750" indent="-285750">
              <a:spcBef>
                <a:spcPts val="600"/>
              </a:spcBef>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Lublin Academic Business Incubator </a:t>
            </a:r>
          </a:p>
          <a:p>
            <a:pPr lvl="2" algn="just"/>
            <a:r>
              <a:rPr lang="en-GB" dirty="0" smtClean="0"/>
              <a:t>The aim of Lublin Academic Business Incubator is to support entrepreneurship by developing conditions for young and creative people to</a:t>
            </a:r>
            <a:r>
              <a:rPr lang="pl-PL" dirty="0" smtClean="0"/>
              <a:t> </a:t>
            </a:r>
            <a:r>
              <a:rPr lang="en-GB" dirty="0" smtClean="0"/>
              <a:t>appear in the business world. It also supports incubated companies in developing their brand</a:t>
            </a:r>
            <a:r>
              <a:rPr lang="pl-PL" dirty="0" smtClean="0"/>
              <a:t>s</a:t>
            </a:r>
            <a:r>
              <a:rPr lang="en-GB" dirty="0" smtClean="0"/>
              <a:t> and consolidating their position in the market. </a:t>
            </a:r>
          </a:p>
        </p:txBody>
      </p:sp>
    </p:spTree>
    <p:extLst>
      <p:ext uri="{BB962C8B-B14F-4D97-AF65-F5344CB8AC3E}">
        <p14:creationId xmlns:p14="http://schemas.microsoft.com/office/powerpoint/2010/main" val="3310829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p:cNvSpPr txBox="1"/>
          <p:nvPr/>
        </p:nvSpPr>
        <p:spPr>
          <a:xfrm>
            <a:off x="290286" y="0"/>
            <a:ext cx="9704504" cy="830997"/>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University Units</a:t>
            </a:r>
            <a:endParaRPr lang="en-US"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pole tekstowe 2"/>
          <p:cNvSpPr txBox="1"/>
          <p:nvPr/>
        </p:nvSpPr>
        <p:spPr>
          <a:xfrm>
            <a:off x="290286" y="719191"/>
            <a:ext cx="11340060" cy="30315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Department of Foreign Languages </a:t>
            </a:r>
          </a:p>
          <a:p>
            <a:pPr lvl="2" algn="just"/>
            <a:r>
              <a:rPr lang="en-GB" dirty="0" smtClean="0">
                <a:cs typeface="Arial" panose="020B0604020202020204" pitchFamily="34" charset="0"/>
              </a:rPr>
              <a:t>The Department of Foreign Languages employs nearly 30 teachers giving classes in English, German, Russian and Spanish. Foreign students studying under Erasmus+ programme and other international students are offered Polish as a foreign language courses</a:t>
            </a:r>
            <a:r>
              <a:rPr lang="pl-PL" dirty="0" smtClean="0">
                <a:cs typeface="Arial" panose="020B0604020202020204" pitchFamily="34" charset="0"/>
              </a:rPr>
              <a:t>.</a:t>
            </a:r>
          </a:p>
          <a:p>
            <a:pPr lvl="2" algn="just"/>
            <a:endParaRPr lang="pl-PL" sz="2000" dirty="0" smtClean="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Department of Physical Education and Sport </a:t>
            </a:r>
          </a:p>
          <a:p>
            <a:pPr lvl="2" algn="just"/>
            <a:r>
              <a:rPr lang="en-GB" dirty="0" smtClean="0"/>
              <a:t>The Department of Physical Education and Sport deals with physical education. The Department’s main tasks include organising educational process</a:t>
            </a:r>
            <a:r>
              <a:rPr lang="pl-PL" dirty="0" smtClean="0"/>
              <a:t>es</a:t>
            </a:r>
            <a:r>
              <a:rPr lang="en-GB" dirty="0" smtClean="0"/>
              <a:t> for students who attend mandatory PE classes and conducting sport section classes for students keen on sport. </a:t>
            </a:r>
          </a:p>
          <a:p>
            <a:pPr lvl="2"/>
            <a:endParaRPr lang="pl-PL" dirty="0"/>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034" y="3585328"/>
            <a:ext cx="4001533" cy="2657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659" y="3585328"/>
            <a:ext cx="3555606" cy="2663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20686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p:cNvSpPr txBox="1"/>
          <p:nvPr/>
        </p:nvSpPr>
        <p:spPr>
          <a:xfrm>
            <a:off x="239959" y="0"/>
            <a:ext cx="4126558" cy="830997"/>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Investments</a:t>
            </a:r>
            <a:endParaRPr lang="en-US"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pole tekstowe 1"/>
          <p:cNvSpPr txBox="1"/>
          <p:nvPr/>
        </p:nvSpPr>
        <p:spPr>
          <a:xfrm>
            <a:off x="239959" y="1138941"/>
            <a:ext cx="11410122" cy="3785652"/>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The University’s development is accompanied by large-scale investments. </a:t>
            </a:r>
          </a:p>
          <a:p>
            <a:pPr algn="just"/>
            <a:r>
              <a:rPr lang="en-GB" sz="2000" dirty="0" smtClean="0">
                <a:latin typeface="Arial" panose="020B0604020202020204" pitchFamily="34" charset="0"/>
                <a:cs typeface="Arial" panose="020B0604020202020204" pitchFamily="34" charset="0"/>
              </a:rPr>
              <a:t>Lublin University of Technology completed four investments under 2007-2013 Operational Programme – Development of Eastern Poland:</a:t>
            </a:r>
          </a:p>
          <a:p>
            <a:pPr marL="285750" indent="-285750" algn="just">
              <a:spcBef>
                <a:spcPts val="600"/>
              </a:spcBef>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Centre for Innovation and Advanced Technologies </a:t>
            </a:r>
            <a:r>
              <a:rPr lang="en-GB" sz="2000" dirty="0" smtClean="0">
                <a:latin typeface="Arial" panose="020B0604020202020204" pitchFamily="34" charset="0"/>
                <a:cs typeface="Arial" panose="020B0604020202020204" pitchFamily="34" charset="0"/>
              </a:rPr>
              <a:t>which houses 32 highly-specialised labs and teaching and research facilities</a:t>
            </a:r>
            <a:endParaRPr lang="en-GB" sz="2000" b="1" dirty="0" smtClean="0">
              <a:latin typeface="Arial" panose="020B0604020202020204" pitchFamily="34" charset="0"/>
              <a:cs typeface="Arial" panose="020B0604020202020204" pitchFamily="34" charset="0"/>
            </a:endParaRPr>
          </a:p>
          <a:p>
            <a:pPr marL="285750" indent="-285750" algn="just">
              <a:spcBef>
                <a:spcPts val="600"/>
              </a:spcBef>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Central Implementation Laboratory </a:t>
            </a:r>
            <a:r>
              <a:rPr lang="en-GB" sz="2000" dirty="0" smtClean="0">
                <a:latin typeface="Arial" panose="020B0604020202020204" pitchFamily="34" charset="0"/>
                <a:cs typeface="Arial" panose="020B0604020202020204" pitchFamily="34" charset="0"/>
              </a:rPr>
              <a:t>the aim of which was to buy high-tech equipment for conducting certified research and measurements</a:t>
            </a:r>
            <a:endParaRPr lang="en-GB" sz="2000" b="1" dirty="0" smtClean="0">
              <a:latin typeface="Arial" panose="020B0604020202020204" pitchFamily="34" charset="0"/>
              <a:cs typeface="Arial" panose="020B0604020202020204" pitchFamily="34" charset="0"/>
            </a:endParaRPr>
          </a:p>
          <a:p>
            <a:pPr marL="285750" indent="-285750" algn="just">
              <a:spcBef>
                <a:spcPts val="600"/>
              </a:spcBef>
              <a:buFont typeface="Arial" panose="020B0604020202020204" pitchFamily="34" charset="0"/>
              <a:buChar char="•"/>
            </a:pPr>
            <a:r>
              <a:rPr lang="en-GB" sz="2000" b="1" dirty="0" smtClean="0">
                <a:latin typeface="Arial" panose="020B0604020202020204" pitchFamily="34" charset="0"/>
                <a:cs typeface="Arial" panose="020B0604020202020204" pitchFamily="34" charset="0"/>
              </a:rPr>
              <a:t>Eastern Innovative Centre of Architecture </a:t>
            </a:r>
            <a:r>
              <a:rPr lang="en-GB" sz="2000" dirty="0" smtClean="0">
                <a:latin typeface="Arial" panose="020B0604020202020204" pitchFamily="34" charset="0"/>
                <a:cs typeface="Arial" panose="020B0604020202020204" pitchFamily="34" charset="0"/>
              </a:rPr>
              <a:t>which aimed to develop a teaching and research base and innovative IT labs used in architecture, urban </a:t>
            </a:r>
            <a:r>
              <a:rPr lang="en-US" sz="2000" dirty="0" smtClean="0">
                <a:latin typeface="Arial" panose="020B0604020202020204" pitchFamily="34" charset="0"/>
                <a:cs typeface="Arial" panose="020B0604020202020204" pitchFamily="34" charset="0"/>
              </a:rPr>
              <a:t>and spatial planning </a:t>
            </a:r>
          </a:p>
          <a:p>
            <a:pPr marL="285750" indent="-285750" algn="just">
              <a:spcBef>
                <a:spcPts val="600"/>
              </a:spcBef>
              <a:buFont typeface="Arial" panose="020B0604020202020204" pitchFamily="34" charset="0"/>
              <a:buChar char="•"/>
            </a:pPr>
            <a:r>
              <a:rPr lang="en-GB" sz="2000" dirty="0" smtClean="0">
                <a:latin typeface="Arial" panose="020B0604020202020204" pitchFamily="34" charset="0"/>
                <a:cs typeface="Arial" panose="020B0604020202020204" pitchFamily="34" charset="0"/>
              </a:rPr>
              <a:t>Expansion and modernisation of the educational and research potential of the </a:t>
            </a:r>
            <a:r>
              <a:rPr lang="en-GB" sz="2000" b="1" dirty="0" smtClean="0">
                <a:latin typeface="Arial" panose="020B0604020202020204" pitchFamily="34" charset="0"/>
                <a:cs typeface="Arial" panose="020B0604020202020204" pitchFamily="34" charset="0"/>
              </a:rPr>
              <a:t>Faculty of Civil Engineering and Architecture</a:t>
            </a:r>
          </a:p>
        </p:txBody>
      </p:sp>
    </p:spTree>
    <p:extLst>
      <p:ext uri="{BB962C8B-B14F-4D97-AF65-F5344CB8AC3E}">
        <p14:creationId xmlns:p14="http://schemas.microsoft.com/office/powerpoint/2010/main" val="1825067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p:cNvSpPr txBox="1"/>
          <p:nvPr/>
        </p:nvSpPr>
        <p:spPr>
          <a:xfrm>
            <a:off x="231361" y="0"/>
            <a:ext cx="3888576" cy="1569660"/>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Investments</a:t>
            </a:r>
          </a:p>
          <a:p>
            <a:endParaRPr lang="pl-PL"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pole tekstowe 1"/>
          <p:cNvSpPr txBox="1"/>
          <p:nvPr/>
        </p:nvSpPr>
        <p:spPr>
          <a:xfrm>
            <a:off x="231361" y="934959"/>
            <a:ext cx="11526078" cy="1323439"/>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Facilities co-financed by the Ministry of Science and Higher Education: </a:t>
            </a:r>
          </a:p>
          <a:p>
            <a:pPr algn="just"/>
            <a:r>
              <a:rPr lang="en-GB" sz="2000" dirty="0" smtClean="0">
                <a:latin typeface="Arial" panose="020B0604020202020204" pitchFamily="34" charset="0"/>
                <a:cs typeface="Arial" panose="020B0604020202020204" pitchFamily="34" charset="0"/>
              </a:rPr>
              <a:t>In 2014 built was Electronics, Automatics and ICT Centre of the Faculty Electrical Engineering and Computer </a:t>
            </a:r>
            <a:r>
              <a:rPr lang="en-GB" sz="2000" dirty="0" smtClean="0">
                <a:latin typeface="Arial" panose="020B0604020202020204" pitchFamily="34" charset="0"/>
                <a:cs typeface="Arial" panose="020B0604020202020204" pitchFamily="34" charset="0"/>
              </a:rPr>
              <a:t>Science</a:t>
            </a:r>
            <a:r>
              <a:rPr lang="pl-PL" sz="2000" dirty="0" smtClean="0">
                <a:latin typeface="Arial" panose="020B0604020202020204" pitchFamily="34" charset="0"/>
                <a:cs typeface="Arial" panose="020B0604020202020204" pitchFamily="34" charset="0"/>
              </a:rPr>
              <a:t>.</a:t>
            </a:r>
            <a:endParaRPr lang="en-GB" sz="2000" dirty="0" smtClean="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In 2016 modernized was the Sport </a:t>
            </a:r>
            <a:r>
              <a:rPr lang="en-GB" sz="2000" dirty="0" smtClean="0">
                <a:latin typeface="Arial" panose="020B0604020202020204" pitchFamily="34" charset="0"/>
                <a:cs typeface="Arial" panose="020B0604020202020204" pitchFamily="34" charset="0"/>
              </a:rPr>
              <a:t>Centre</a:t>
            </a:r>
            <a:r>
              <a:rPr lang="pl-PL" sz="2000" dirty="0" smtClean="0">
                <a:latin typeface="Arial" panose="020B0604020202020204" pitchFamily="34" charset="0"/>
                <a:cs typeface="Arial" panose="020B0604020202020204" pitchFamily="34" charset="0"/>
              </a:rPr>
              <a:t>.</a:t>
            </a:r>
            <a:r>
              <a:rPr lang="en-GB" sz="2000" dirty="0" smtClean="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317" y="2457312"/>
            <a:ext cx="5133418" cy="34089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529" y="2552264"/>
            <a:ext cx="5056937" cy="337658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7091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p:cNvSpPr txBox="1"/>
          <p:nvPr/>
        </p:nvSpPr>
        <p:spPr>
          <a:xfrm>
            <a:off x="275357" y="0"/>
            <a:ext cx="10400664" cy="1569660"/>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International Cooperation</a:t>
            </a:r>
          </a:p>
          <a:p>
            <a:endParaRPr lang="pl-PL"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pole tekstowe 1"/>
          <p:cNvSpPr txBox="1"/>
          <p:nvPr/>
        </p:nvSpPr>
        <p:spPr>
          <a:xfrm>
            <a:off x="275357" y="1002160"/>
            <a:ext cx="11321557" cy="5601533"/>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Lublin University of Technology cooperates with institutes and scientific research centres all over the world. Over 160 bilateral agreements have been signed under which conducted is collaborative research and also visits combined with lectures and internships. Moreover, organised are international conferences and joint projects as well as signed are bilateral and double degree agreements.</a:t>
            </a:r>
            <a:endParaRPr lang="pl-PL"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Lublin University of Technology has signed agreements with Universities in:</a:t>
            </a:r>
          </a:p>
          <a:p>
            <a:pPr algn="just"/>
            <a:endParaRPr lang="en-GB"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Western Europe: France, Germany, Netherlands, Portugal, Spain, Switzerland</a:t>
            </a:r>
          </a:p>
          <a:p>
            <a:pPr marL="285750"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Eastern Europe: Russia, Ukraine, Belarus, Czech Republic, Slovakia</a:t>
            </a:r>
          </a:p>
          <a:p>
            <a:pPr marL="285750"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Northern Europe: Denmark, Finland, Ireland, Great Britain, Lithuania, Latvia</a:t>
            </a:r>
          </a:p>
          <a:p>
            <a:pPr marL="285750"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Southern Europe: Italy, San Marino</a:t>
            </a:r>
          </a:p>
          <a:p>
            <a:pPr marL="285750"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Balkans, Greece, Croatia, Bulgaria, Serbia</a:t>
            </a:r>
          </a:p>
          <a:p>
            <a:pPr marL="285750"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Asia: Turkey, Georgia, Indie, Japan, China, Kazakhstan, Kyrgyzstan, Uzbekistan, Azerbaijan</a:t>
            </a:r>
          </a:p>
          <a:p>
            <a:pPr marL="285750"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Near East: Israel</a:t>
            </a:r>
          </a:p>
          <a:p>
            <a:pPr marL="285750"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Northern and Southern America: Mexico, USA, Brazil</a:t>
            </a:r>
          </a:p>
          <a:p>
            <a:pPr marL="285750"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Oceania: Australia</a:t>
            </a:r>
            <a:r>
              <a:rPr lang="pl-PL" sz="2000" dirty="0" smtClean="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endParaRPr lang="pl-PL" dirty="0"/>
          </a:p>
        </p:txBody>
      </p:sp>
    </p:spTree>
    <p:extLst>
      <p:ext uri="{BB962C8B-B14F-4D97-AF65-F5344CB8AC3E}">
        <p14:creationId xmlns:p14="http://schemas.microsoft.com/office/powerpoint/2010/main" val="3545069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p:cNvSpPr txBox="1"/>
          <p:nvPr/>
        </p:nvSpPr>
        <p:spPr>
          <a:xfrm>
            <a:off x="275357" y="0"/>
            <a:ext cx="10400664" cy="830997"/>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International Cooperation</a:t>
            </a:r>
            <a:endParaRPr lang="en-US"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pole tekstowe 1"/>
          <p:cNvSpPr txBox="1"/>
          <p:nvPr/>
        </p:nvSpPr>
        <p:spPr>
          <a:xfrm>
            <a:off x="275357" y="1002160"/>
            <a:ext cx="11321557" cy="3139321"/>
          </a:xfrm>
          <a:prstGeom prst="rect">
            <a:avLst/>
          </a:prstGeom>
          <a:noFill/>
        </p:spPr>
        <p:txBody>
          <a:bodyPr wrap="square" rtlCol="0">
            <a:spAutoFit/>
          </a:bodyPr>
          <a:lstStyle/>
          <a:p>
            <a:pPr algn="just"/>
            <a:r>
              <a:rPr lang="en-GB" sz="2000" dirty="0" smtClean="0">
                <a:latin typeface="Arial" panose="020B0604020202020204" pitchFamily="34" charset="0"/>
                <a:cs typeface="Arial" panose="020B0604020202020204" pitchFamily="34" charset="0"/>
              </a:rPr>
              <a:t>Lublin University of Technology actively participates in many EU research, both as a coordinator and the consortium member. The most notable projects, ongoing and finished, financed with the EU 7th Framework Programme and Horizon 2020 include: NEWEX, PNANO4BONE, MOWOM, SMART Value, PVs in BLOOM</a:t>
            </a:r>
            <a:r>
              <a:rPr lang="pl-PL" sz="2000" dirty="0" smtClean="0">
                <a:latin typeface="Arial" panose="020B0604020202020204" pitchFamily="34" charset="0"/>
                <a:cs typeface="Arial" panose="020B0604020202020204" pitchFamily="34" charset="0"/>
              </a:rPr>
              <a:t> and </a:t>
            </a:r>
            <a:r>
              <a:rPr lang="en-GB" sz="2000" dirty="0" smtClean="0">
                <a:latin typeface="Arial" panose="020B0604020202020204" pitchFamily="34" charset="0"/>
                <a:cs typeface="Arial" panose="020B0604020202020204" pitchFamily="34" charset="0"/>
              </a:rPr>
              <a:t>Plasma Sterilization.</a:t>
            </a:r>
          </a:p>
          <a:p>
            <a:pPr algn="just"/>
            <a:endParaRPr lang="en-GB" sz="2000" dirty="0" smtClean="0">
              <a:latin typeface="Arial" panose="020B0604020202020204" pitchFamily="34" charset="0"/>
              <a:cs typeface="Arial" panose="020B0604020202020204" pitchFamily="34" charset="0"/>
            </a:endParaRPr>
          </a:p>
          <a:p>
            <a:pPr algn="just"/>
            <a:r>
              <a:rPr lang="en-GB" sz="2000" dirty="0" smtClean="0">
                <a:latin typeface="Arial" panose="020B0604020202020204" pitchFamily="34" charset="0"/>
                <a:cs typeface="Arial" panose="020B0604020202020204" pitchFamily="34" charset="0"/>
              </a:rPr>
              <a:t>By intense international cooperation, research and technology transfer Lublin University of Technology aims to excel in relations between researches and employers or grant-holders in accordance with the Charter for Researches and the Code of Conduct for the Recruitment and Researchers. </a:t>
            </a:r>
            <a:r>
              <a:rPr lang="pl-PL" sz="2000" dirty="0" smtClean="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endParaRPr lang="pl-PL" dirty="0"/>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6285" y="3952855"/>
            <a:ext cx="3686755" cy="2537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2737" y="3952855"/>
            <a:ext cx="3826168" cy="25408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9196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pole tekstowe 7"/>
          <p:cNvSpPr txBox="1"/>
          <p:nvPr/>
        </p:nvSpPr>
        <p:spPr>
          <a:xfrm>
            <a:off x="357021" y="0"/>
            <a:ext cx="10575674" cy="2308324"/>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Lublin University of Technology     – Past and Present </a:t>
            </a:r>
            <a:r>
              <a:rPr lang="pl-PL"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pl-PL"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pl-PL"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Wczoraj i Dziś</a:t>
            </a:r>
            <a:endParaRPr lang="pl-PL"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Obraz 7" descr="XPR_2357.jpg"/>
          <p:cNvPicPr>
            <a:picLocks noChangeAspect="1"/>
          </p:cNvPicPr>
          <p:nvPr/>
        </p:nvPicPr>
        <p:blipFill>
          <a:blip r:embed="rId3" cstate="print"/>
          <a:srcRect/>
          <a:stretch>
            <a:fillRect/>
          </a:stretch>
        </p:blipFill>
        <p:spPr bwMode="auto">
          <a:xfrm>
            <a:off x="357021" y="1610674"/>
            <a:ext cx="5616782" cy="3750464"/>
          </a:xfrm>
          <a:prstGeom prst="rect">
            <a:avLst/>
          </a:prstGeom>
          <a:noFill/>
          <a:ln w="9525">
            <a:noFill/>
            <a:miter lim="800000"/>
            <a:headEnd/>
            <a:tailEnd/>
          </a:ln>
          <a:effectLst>
            <a:softEdge rad="63500"/>
          </a:effectLst>
        </p:spPr>
      </p:pic>
      <p:sp>
        <p:nvSpPr>
          <p:cNvPr id="3" name="pole tekstowe 2"/>
          <p:cNvSpPr txBox="1"/>
          <p:nvPr/>
        </p:nvSpPr>
        <p:spPr>
          <a:xfrm>
            <a:off x="357021" y="5361138"/>
            <a:ext cx="4750904" cy="369332"/>
          </a:xfrm>
          <a:prstGeom prst="rect">
            <a:avLst/>
          </a:prstGeom>
          <a:noFill/>
        </p:spPr>
        <p:txBody>
          <a:bodyPr wrap="square" rtlCol="0">
            <a:spAutoFit/>
          </a:bodyPr>
          <a:lstStyle/>
          <a:p>
            <a:r>
              <a:rPr lang="en-US" dirty="0" smtClean="0"/>
              <a:t>Rector’s Office</a:t>
            </a:r>
            <a:endParaRPr lang="en-US" dirty="0"/>
          </a:p>
        </p:txBody>
      </p:sp>
      <p:sp>
        <p:nvSpPr>
          <p:cNvPr id="5" name="pole tekstowe 4"/>
          <p:cNvSpPr txBox="1"/>
          <p:nvPr/>
        </p:nvSpPr>
        <p:spPr>
          <a:xfrm>
            <a:off x="5973803" y="1569660"/>
            <a:ext cx="5923723" cy="3970318"/>
          </a:xfrm>
          <a:prstGeom prst="rect">
            <a:avLst/>
          </a:prstGeom>
          <a:noFill/>
        </p:spPr>
        <p:txBody>
          <a:bodyPr wrap="square" rtlCol="0">
            <a:spAutoFit/>
          </a:bodyPr>
          <a:lstStyle/>
          <a:p>
            <a:pPr marL="285750" indent="-285750">
              <a:buFont typeface="Arial" panose="020B0604020202020204" pitchFamily="34" charset="0"/>
              <a:buChar char="•"/>
            </a:pPr>
            <a:r>
              <a:rPr lang="en-US" sz="2100" dirty="0" smtClean="0"/>
              <a:t>1953 – Lublin University of Technology was established on the initiative of Lublin’s technicians and engineers as Evening Engineering School</a:t>
            </a:r>
          </a:p>
          <a:p>
            <a:pPr marL="285750" indent="-285750"/>
            <a:endParaRPr lang="en-US" sz="2100" dirty="0" smtClean="0"/>
          </a:p>
          <a:p>
            <a:pPr marL="285750" indent="-285750">
              <a:buFont typeface="Arial" panose="020B0604020202020204" pitchFamily="34" charset="0"/>
              <a:buChar char="•"/>
            </a:pPr>
            <a:r>
              <a:rPr lang="en-US" sz="2100" dirty="0" smtClean="0"/>
              <a:t>1965 – Evening Engineering School was transformed into Higher School of Engineering offering full-time, evening</a:t>
            </a:r>
            <a:r>
              <a:rPr lang="pl-PL" sz="2100" dirty="0" smtClean="0"/>
              <a:t> </a:t>
            </a:r>
            <a:r>
              <a:rPr lang="en-US" sz="2100" dirty="0" smtClean="0"/>
              <a:t>and extramural courses</a:t>
            </a:r>
          </a:p>
          <a:p>
            <a:pPr marL="285750" indent="-285750"/>
            <a:endParaRPr lang="pl-PL" sz="2100" dirty="0"/>
          </a:p>
          <a:p>
            <a:pPr marL="285750" indent="-285750">
              <a:buFont typeface="Arial" panose="020B0604020202020204" pitchFamily="34" charset="0"/>
              <a:buChar char="•"/>
            </a:pPr>
            <a:r>
              <a:rPr lang="en-US" sz="2100" dirty="0" smtClean="0"/>
              <a:t>1977 –</a:t>
            </a:r>
            <a:r>
              <a:rPr lang="pl-PL" sz="2100" dirty="0" smtClean="0"/>
              <a:t> </a:t>
            </a:r>
            <a:r>
              <a:rPr lang="en-US" sz="2100" dirty="0" smtClean="0"/>
              <a:t>Higher School of Engineering was transformed into Lublin University of Technology based on the Regulation of the Council of Ministers</a:t>
            </a:r>
          </a:p>
        </p:txBody>
      </p:sp>
    </p:spTree>
    <p:extLst>
      <p:ext uri="{BB962C8B-B14F-4D97-AF65-F5344CB8AC3E}">
        <p14:creationId xmlns:p14="http://schemas.microsoft.com/office/powerpoint/2010/main" val="3371489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p:cNvSpPr txBox="1"/>
          <p:nvPr/>
        </p:nvSpPr>
        <p:spPr>
          <a:xfrm>
            <a:off x="275357" y="0"/>
            <a:ext cx="9414075" cy="830997"/>
          </a:xfrm>
          <a:prstGeom prst="rect">
            <a:avLst/>
          </a:prstGeom>
          <a:noFill/>
        </p:spPr>
        <p:txBody>
          <a:bodyPr wrap="square" rtlCol="0">
            <a:spAutoFit/>
          </a:bodyPr>
          <a:lstStyle/>
          <a:p>
            <a:r>
              <a:rPr lang="pl-PL"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 Life</a:t>
            </a:r>
            <a:endParaRPr lang="pl-PL" dirty="0"/>
          </a:p>
        </p:txBody>
      </p:sp>
      <p:sp>
        <p:nvSpPr>
          <p:cNvPr id="2" name="pole tekstowe 1"/>
          <p:cNvSpPr txBox="1"/>
          <p:nvPr/>
        </p:nvSpPr>
        <p:spPr>
          <a:xfrm>
            <a:off x="275357" y="1002160"/>
            <a:ext cx="11321557" cy="2862322"/>
          </a:xfrm>
          <a:prstGeom prst="rect">
            <a:avLst/>
          </a:prstGeom>
          <a:noFill/>
        </p:spPr>
        <p:txBody>
          <a:bodyPr wrap="square" rtlCol="0">
            <a:spAutoFit/>
          </a:bodyPr>
          <a:lstStyle/>
          <a:p>
            <a:pPr algn="just"/>
            <a:r>
              <a:rPr lang="en-GB" sz="2000" b="1" dirty="0" smtClean="0">
                <a:cs typeface="Arial" panose="020B0604020202020204" pitchFamily="34" charset="0"/>
              </a:rPr>
              <a:t>Student Government </a:t>
            </a:r>
            <a:r>
              <a:rPr lang="en-GB" sz="2000" dirty="0" smtClean="0">
                <a:cs typeface="Arial" panose="020B0604020202020204" pitchFamily="34" charset="0"/>
              </a:rPr>
              <a:t>actively participates in University's decision-making processes. The key ones include fostering decisions which serve the development of the student environment and protection of its rights. The Student Government organises student integration events, such as: initiation ceremonies, St. Andrew’s Eve ceremonies and student May festival.</a:t>
            </a:r>
          </a:p>
          <a:p>
            <a:pPr algn="just"/>
            <a:r>
              <a:rPr lang="en-GB" sz="2000" b="1" dirty="0" smtClean="0">
                <a:cs typeface="Arial" panose="020B0604020202020204" pitchFamily="34" charset="0"/>
              </a:rPr>
              <a:t>Music and Dance Groups </a:t>
            </a:r>
            <a:r>
              <a:rPr lang="en-GB" sz="2000" dirty="0" smtClean="0">
                <a:cs typeface="Arial" panose="020B0604020202020204" pitchFamily="34" charset="0"/>
              </a:rPr>
              <a:t>are invaluable asset</a:t>
            </a:r>
            <a:r>
              <a:rPr lang="pl-PL" sz="2000" dirty="0" smtClean="0">
                <a:cs typeface="Arial" panose="020B0604020202020204" pitchFamily="34" charset="0"/>
              </a:rPr>
              <a:t>s</a:t>
            </a:r>
            <a:r>
              <a:rPr lang="en-GB" sz="2000" dirty="0" smtClean="0">
                <a:cs typeface="Arial" panose="020B0604020202020204" pitchFamily="34" charset="0"/>
              </a:rPr>
              <a:t> of Lublin University of Technology. It can distinguish itself from other technical universities in terms of </a:t>
            </a:r>
            <a:r>
              <a:rPr lang="pl-PL" sz="2000" dirty="0" err="1" smtClean="0">
                <a:cs typeface="Arial" panose="020B0604020202020204" pitchFamily="34" charset="0"/>
              </a:rPr>
              <a:t>the</a:t>
            </a:r>
            <a:r>
              <a:rPr lang="pl-PL" sz="2000" dirty="0" smtClean="0">
                <a:cs typeface="Arial" panose="020B0604020202020204" pitchFamily="34" charset="0"/>
              </a:rPr>
              <a:t> </a:t>
            </a:r>
            <a:r>
              <a:rPr lang="en-GB" sz="2000" dirty="0" smtClean="0">
                <a:cs typeface="Arial" panose="020B0604020202020204" pitchFamily="34" charset="0"/>
              </a:rPr>
              <a:t>number and artistic level of its music, dance and theatre groups. Students can pursue their interests by becoming members of </a:t>
            </a:r>
            <a:r>
              <a:rPr lang="en-GB" sz="2000" dirty="0" err="1" smtClean="0">
                <a:cs typeface="Arial" panose="020B0604020202020204" pitchFamily="34" charset="0"/>
              </a:rPr>
              <a:t>Gamza</a:t>
            </a:r>
            <a:r>
              <a:rPr lang="en-GB" sz="2000" dirty="0" smtClean="0">
                <a:cs typeface="Arial" panose="020B0604020202020204" pitchFamily="34" charset="0"/>
              </a:rPr>
              <a:t> Ballroom Dance Formation, Modern Dance Group, Song and Dance Assemble, Academic Choir and other music groups which add splendour to important cultural events at Lublin University of Technology but also in Lublin and its region. </a:t>
            </a:r>
            <a:endParaRPr lang="en-GB" sz="2000" dirty="0" smtClean="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1707" y="4172259"/>
            <a:ext cx="3019234" cy="1999752"/>
          </a:xfrm>
          <a:prstGeom prst="rect">
            <a:avLst/>
          </a:prstGeom>
          <a:ln>
            <a:noFill/>
          </a:ln>
          <a:effectLst>
            <a:softEdge rad="112500"/>
          </a:effectLst>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4424" y="4172259"/>
            <a:ext cx="2999628" cy="1999752"/>
          </a:xfrm>
          <a:prstGeom prst="rect">
            <a:avLst/>
          </a:prstGeom>
          <a:ln>
            <a:noFill/>
          </a:ln>
          <a:effectLst>
            <a:softEdge rad="112500"/>
          </a:effectLst>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895" y="4172259"/>
            <a:ext cx="2851329" cy="1894647"/>
          </a:xfrm>
          <a:prstGeom prst="rect">
            <a:avLst/>
          </a:prstGeom>
          <a:ln>
            <a:noFill/>
          </a:ln>
          <a:effectLst>
            <a:softEdge rad="112500"/>
          </a:effectLst>
        </p:spPr>
      </p:pic>
    </p:spTree>
    <p:extLst>
      <p:ext uri="{BB962C8B-B14F-4D97-AF65-F5344CB8AC3E}">
        <p14:creationId xmlns:p14="http://schemas.microsoft.com/office/powerpoint/2010/main" val="3078160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p:cNvSpPr txBox="1"/>
          <p:nvPr/>
        </p:nvSpPr>
        <p:spPr>
          <a:xfrm>
            <a:off x="275357" y="0"/>
            <a:ext cx="9414075" cy="830997"/>
          </a:xfrm>
          <a:prstGeom prst="rect">
            <a:avLst/>
          </a:prstGeom>
          <a:noFill/>
        </p:spPr>
        <p:txBody>
          <a:bodyPr wrap="square" rtlCol="0">
            <a:spAutoFit/>
          </a:bodyPr>
          <a:lstStyle/>
          <a:p>
            <a:r>
              <a:rPr lang="pl-PL"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 Life</a:t>
            </a:r>
            <a:endParaRPr lang="pl-PL" dirty="0"/>
          </a:p>
        </p:txBody>
      </p:sp>
      <p:sp>
        <p:nvSpPr>
          <p:cNvPr id="2" name="pole tekstowe 1"/>
          <p:cNvSpPr txBox="1"/>
          <p:nvPr/>
        </p:nvSpPr>
        <p:spPr>
          <a:xfrm>
            <a:off x="275357" y="1002160"/>
            <a:ext cx="11321557" cy="4093428"/>
          </a:xfrm>
          <a:prstGeom prst="rect">
            <a:avLst/>
          </a:prstGeom>
          <a:noFill/>
        </p:spPr>
        <p:txBody>
          <a:bodyPr wrap="square" rtlCol="0">
            <a:spAutoFit/>
          </a:bodyPr>
          <a:lstStyle/>
          <a:p>
            <a:pPr algn="just"/>
            <a:r>
              <a:rPr lang="en-GB" sz="2000" b="1" dirty="0" smtClean="0"/>
              <a:t>Media at Lublin University of Technology </a:t>
            </a:r>
            <a:r>
              <a:rPr lang="en-GB" sz="2000" dirty="0" smtClean="0"/>
              <a:t>consists of "</a:t>
            </a:r>
            <a:r>
              <a:rPr lang="en-GB" sz="2000" dirty="0" err="1" smtClean="0"/>
              <a:t>Plagiat</a:t>
            </a:r>
            <a:r>
              <a:rPr lang="en-GB" sz="2000" dirty="0" smtClean="0"/>
              <a:t>" Student Magazine, Student Photo Agency, and Pollub.TV Student Internet TV. Though them in the form of films, photos and articles students present vibrant academic life.</a:t>
            </a:r>
          </a:p>
          <a:p>
            <a:pPr algn="just"/>
            <a:r>
              <a:rPr lang="en-GB" sz="2000" b="1" dirty="0" smtClean="0"/>
              <a:t>Science Clubs </a:t>
            </a:r>
            <a:r>
              <a:rPr lang="en-GB" sz="2000" dirty="0" smtClean="0"/>
              <a:t>give students an exciting opportunity to develop their passion</a:t>
            </a:r>
            <a:r>
              <a:rPr lang="pl-PL" sz="2000" dirty="0" smtClean="0"/>
              <a:t>s</a:t>
            </a:r>
            <a:r>
              <a:rPr lang="en-GB" sz="2000" dirty="0" smtClean="0"/>
              <a:t> and interests. There are numerous Science Clubs at Lublin University of Technology the aim of which is to do research but also exchange experiences and gain new knowledge. By putting their knowledge into practice students of Lublin University of Technology are the best ambassadors of the University in Poland and abroad. </a:t>
            </a:r>
          </a:p>
          <a:p>
            <a:pPr algn="just"/>
            <a:r>
              <a:rPr lang="en-GB" sz="2000" b="1" dirty="0" smtClean="0"/>
              <a:t>Academic Sport Association </a:t>
            </a:r>
            <a:r>
              <a:rPr lang="en-GB" sz="2000" dirty="0" smtClean="0"/>
              <a:t>plays an important life in University’s life. The Association has the following sport sections: </a:t>
            </a:r>
            <a:r>
              <a:rPr lang="en-GB" sz="2000" dirty="0" smtClean="0">
                <a:cs typeface="Arial" panose="020B0604020202020204" pitchFamily="34" charset="0"/>
              </a:rPr>
              <a:t>fitness, </a:t>
            </a:r>
            <a:r>
              <a:rPr lang="en-GB" sz="2000" dirty="0" err="1" smtClean="0">
                <a:cs typeface="Arial" panose="020B0604020202020204" pitchFamily="34" charset="0"/>
              </a:rPr>
              <a:t>futsal</a:t>
            </a:r>
            <a:r>
              <a:rPr lang="en-GB" sz="2000" dirty="0" smtClean="0">
                <a:cs typeface="Arial" panose="020B0604020202020204" pitchFamily="34" charset="0"/>
              </a:rPr>
              <a:t>, swimming pool, gym, tennis, </a:t>
            </a:r>
            <a:r>
              <a:rPr lang="en-GB" sz="2000" dirty="0" err="1" smtClean="0">
                <a:cs typeface="Arial" panose="020B0604020202020204" pitchFamily="34" charset="0"/>
              </a:rPr>
              <a:t>zumba</a:t>
            </a:r>
            <a:r>
              <a:rPr lang="en-GB" sz="2000" dirty="0" smtClean="0">
                <a:cs typeface="Arial" panose="020B0604020202020204" pitchFamily="34" charset="0"/>
              </a:rPr>
              <a:t>, badminton, sports bridge, rowing </a:t>
            </a:r>
            <a:r>
              <a:rPr lang="en-GB" sz="2000" dirty="0" err="1" smtClean="0">
                <a:cs typeface="Arial" panose="020B0604020202020204" pitchFamily="34" charset="0"/>
              </a:rPr>
              <a:t>ergometer</a:t>
            </a:r>
            <a:r>
              <a:rPr lang="en-GB" sz="2000" dirty="0" smtClean="0">
                <a:cs typeface="Arial" panose="020B0604020202020204" pitchFamily="34" charset="0"/>
              </a:rPr>
              <a:t>, kick-boxing, mountain biking, baseball, football, handball, volleyball, chess, table tennis, lawn tennis, </a:t>
            </a:r>
            <a:r>
              <a:rPr lang="en-GB" sz="2000" dirty="0" err="1" smtClean="0">
                <a:cs typeface="Arial" panose="020B0604020202020204" pitchFamily="34" charset="0"/>
              </a:rPr>
              <a:t>powerlifting</a:t>
            </a:r>
            <a:r>
              <a:rPr lang="en-GB" sz="2000" dirty="0" smtClean="0">
                <a:cs typeface="Arial" panose="020B0604020202020204" pitchFamily="34" charset="0"/>
              </a:rPr>
              <a:t> and sailing.  </a:t>
            </a:r>
          </a:p>
          <a:p>
            <a:pPr algn="just"/>
            <a:r>
              <a:rPr lang="en-GB" sz="2000" b="1" dirty="0" smtClean="0">
                <a:cs typeface="Arial" panose="020B0604020202020204" pitchFamily="34" charset="0"/>
              </a:rPr>
              <a:t>Dormitories</a:t>
            </a:r>
            <a:r>
              <a:rPr lang="en-GB" sz="2000" dirty="0" smtClean="0">
                <a:cs typeface="Arial" panose="020B0604020202020204" pitchFamily="34" charset="0"/>
              </a:rPr>
              <a:t> are located at the campus of Lublin University of Technology. They can accommodate nearly 1000 students. Monthly fee for a dormitory in 2017/2018 academic year is PLN 345</a:t>
            </a:r>
            <a:r>
              <a:rPr lang="pl-PL" sz="2000" dirty="0" smtClean="0">
                <a:cs typeface="Arial" panose="020B0604020202020204" pitchFamily="34" charset="0"/>
              </a:rPr>
              <a:t> per person</a:t>
            </a:r>
            <a:r>
              <a:rPr lang="en-GB" sz="2000" dirty="0" smtClean="0">
                <a:cs typeface="Arial" panose="020B0604020202020204" pitchFamily="34" charset="0"/>
              </a:rPr>
              <a:t>.  </a:t>
            </a:r>
            <a:endParaRPr lang="en-GB" sz="2000" b="1" dirty="0"/>
          </a:p>
        </p:txBody>
      </p:sp>
    </p:spTree>
    <p:extLst>
      <p:ext uri="{BB962C8B-B14F-4D97-AF65-F5344CB8AC3E}">
        <p14:creationId xmlns:p14="http://schemas.microsoft.com/office/powerpoint/2010/main" val="1622435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ole tekstowe 4"/>
          <p:cNvSpPr txBox="1"/>
          <p:nvPr/>
        </p:nvSpPr>
        <p:spPr>
          <a:xfrm>
            <a:off x="184484" y="0"/>
            <a:ext cx="3515139" cy="830997"/>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a:t>
            </a:r>
            <a:endParaRPr lang="en-US"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pole tekstowe 1"/>
          <p:cNvSpPr txBox="1"/>
          <p:nvPr/>
        </p:nvSpPr>
        <p:spPr>
          <a:xfrm>
            <a:off x="0" y="1112121"/>
            <a:ext cx="11638548" cy="3816429"/>
          </a:xfrm>
          <a:prstGeom prst="rect">
            <a:avLst/>
          </a:prstGeom>
          <a:noFill/>
        </p:spPr>
        <p:txBody>
          <a:bodyPr wrap="square" rtlCol="0">
            <a:spAutoFit/>
          </a:bodyPr>
          <a:lstStyle/>
          <a:p>
            <a:pPr algn="ctr"/>
            <a:endParaRPr lang="pl-PL" b="1" dirty="0" smtClean="0"/>
          </a:p>
          <a:p>
            <a:pPr algn="ctr"/>
            <a:r>
              <a:rPr lang="pl-PL" sz="2800" b="1" dirty="0" smtClean="0">
                <a:latin typeface="Arial" panose="020B0604020202020204" pitchFamily="34" charset="0"/>
                <a:cs typeface="Arial" panose="020B0604020202020204" pitchFamily="34" charset="0"/>
              </a:rPr>
              <a:t>LUBLIN UNIVERSITY OF TECHNOLOGY</a:t>
            </a:r>
          </a:p>
          <a:p>
            <a:pPr algn="ctr"/>
            <a:endParaRPr lang="pl-PL" sz="2800" b="1" dirty="0" smtClean="0">
              <a:latin typeface="Arial" panose="020B0604020202020204" pitchFamily="34" charset="0"/>
              <a:cs typeface="Arial" panose="020B0604020202020204" pitchFamily="34" charset="0"/>
            </a:endParaRPr>
          </a:p>
          <a:p>
            <a:pPr algn="ctr"/>
            <a:r>
              <a:rPr lang="pl-PL" sz="2800" b="1" dirty="0" smtClean="0">
                <a:latin typeface="Arial" panose="020B0604020202020204" pitchFamily="34" charset="0"/>
                <a:cs typeface="Arial" panose="020B0604020202020204" pitchFamily="34" charset="0"/>
              </a:rPr>
              <a:t>Nadbystrzycka 38D Street</a:t>
            </a:r>
          </a:p>
          <a:p>
            <a:pPr algn="ctr"/>
            <a:r>
              <a:rPr lang="pl-PL" sz="2800" b="1" dirty="0" smtClean="0">
                <a:latin typeface="Arial" panose="020B0604020202020204" pitchFamily="34" charset="0"/>
                <a:cs typeface="Arial" panose="020B0604020202020204" pitchFamily="34" charset="0"/>
              </a:rPr>
              <a:t>20-618 Lublin</a:t>
            </a:r>
          </a:p>
          <a:p>
            <a:pPr algn="ctr"/>
            <a:endParaRPr lang="pl-PL" sz="2800" b="1" dirty="0">
              <a:latin typeface="Arial" panose="020B0604020202020204" pitchFamily="34" charset="0"/>
              <a:cs typeface="Arial" panose="020B0604020202020204" pitchFamily="34" charset="0"/>
            </a:endParaRPr>
          </a:p>
          <a:p>
            <a:pPr algn="ctr"/>
            <a:r>
              <a:rPr lang="pl-PL" sz="2800" b="1" dirty="0" smtClean="0">
                <a:latin typeface="Arial" panose="020B0604020202020204" pitchFamily="34" charset="0"/>
                <a:cs typeface="Arial" panose="020B0604020202020204" pitchFamily="34" charset="0"/>
              </a:rPr>
              <a:t>Tel.: 81 538 41 40</a:t>
            </a:r>
          </a:p>
          <a:p>
            <a:pPr algn="ctr"/>
            <a:r>
              <a:rPr lang="pl-PL" sz="2800" b="1" dirty="0" smtClean="0">
                <a:latin typeface="Arial" panose="020B0604020202020204" pitchFamily="34" charset="0"/>
                <a:cs typeface="Arial" panose="020B0604020202020204" pitchFamily="34" charset="0"/>
              </a:rPr>
              <a:t>Email: </a:t>
            </a:r>
            <a:r>
              <a:rPr lang="pl-PL" sz="2800" b="1" dirty="0" smtClean="0">
                <a:latin typeface="Arial" panose="020B0604020202020204" pitchFamily="34" charset="0"/>
                <a:cs typeface="Arial" panose="020B0604020202020204" pitchFamily="34" charset="0"/>
                <a:hlinkClick r:id="rId3"/>
              </a:rPr>
              <a:t>politechnika@pollub.pl</a:t>
            </a:r>
            <a:endParaRPr lang="pl-PL" sz="2800" b="1" dirty="0" smtClean="0">
              <a:latin typeface="Arial" panose="020B0604020202020204" pitchFamily="34" charset="0"/>
              <a:cs typeface="Arial" panose="020B0604020202020204" pitchFamily="34" charset="0"/>
            </a:endParaRPr>
          </a:p>
          <a:p>
            <a:pPr algn="ctr"/>
            <a:r>
              <a:rPr lang="pl-PL" sz="2800" b="1" dirty="0" err="1" smtClean="0">
                <a:latin typeface="Arial" panose="020B0604020202020204" pitchFamily="34" charset="0"/>
                <a:cs typeface="Arial" panose="020B0604020202020204" pitchFamily="34" charset="0"/>
              </a:rPr>
              <a:t>www.pollub.pl</a:t>
            </a:r>
            <a:endParaRPr lang="pl-PL"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6186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pole tekstowe 7"/>
          <p:cNvSpPr txBox="1"/>
          <p:nvPr/>
        </p:nvSpPr>
        <p:spPr>
          <a:xfrm>
            <a:off x="346202" y="0"/>
            <a:ext cx="10606050" cy="1569660"/>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Lublin University of Technology’s Authorities</a:t>
            </a:r>
            <a:endParaRPr lang="en-US"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a:blip r:embed="rId3" cstate="print"/>
          <a:stretch>
            <a:fillRect/>
          </a:stretch>
        </p:blipFill>
        <p:spPr bwMode="auto">
          <a:xfrm>
            <a:off x="4701126" y="2453371"/>
            <a:ext cx="2131188" cy="3208540"/>
          </a:xfrm>
          <a:prstGeom prst="rect">
            <a:avLst/>
          </a:prstGeom>
          <a:noFill/>
          <a:ln w="9525">
            <a:noFill/>
            <a:miter lim="800000"/>
            <a:headEnd/>
            <a:tailEnd/>
          </a:ln>
          <a:effectLst>
            <a:outerShdw blurRad="50800" dist="38100" algn="l" rotWithShape="0">
              <a:prstClr val="black">
                <a:alpha val="40000"/>
              </a:prstClr>
            </a:outerShdw>
            <a:softEdge rad="31750"/>
          </a:effectLst>
        </p:spPr>
      </p:pic>
      <p:sp>
        <p:nvSpPr>
          <p:cNvPr id="10" name="pole tekstowe 9"/>
          <p:cNvSpPr txBox="1"/>
          <p:nvPr/>
        </p:nvSpPr>
        <p:spPr>
          <a:xfrm>
            <a:off x="3017754" y="5761626"/>
            <a:ext cx="6092687" cy="461665"/>
          </a:xfrm>
          <a:prstGeom prst="rect">
            <a:avLst/>
          </a:prstGeom>
          <a:noFill/>
        </p:spPr>
        <p:txBody>
          <a:bodyPr wrap="square" rtlCol="0">
            <a:spAutoFit/>
          </a:bodyPr>
          <a:lstStyle/>
          <a:p>
            <a:pPr algn="ctr"/>
            <a:r>
              <a:rPr lang="pl-PL" sz="2400" b="1" dirty="0" smtClean="0"/>
              <a:t>RECTOR prof. Piotr </a:t>
            </a:r>
            <a:r>
              <a:rPr lang="pl-PL" sz="2400" b="1" dirty="0" err="1" smtClean="0"/>
              <a:t>Kacejko</a:t>
            </a:r>
            <a:r>
              <a:rPr lang="pl-PL" sz="2400" b="1" dirty="0" smtClean="0"/>
              <a:t>, </a:t>
            </a:r>
            <a:r>
              <a:rPr lang="pl-PL" sz="2400" b="1" dirty="0" err="1" smtClean="0"/>
              <a:t>PhD</a:t>
            </a:r>
            <a:r>
              <a:rPr lang="pl-PL" sz="2400" b="1" dirty="0" smtClean="0"/>
              <a:t>, </a:t>
            </a:r>
            <a:r>
              <a:rPr lang="pl-PL" sz="2400" b="1" dirty="0" err="1" smtClean="0"/>
              <a:t>DSc</a:t>
            </a:r>
            <a:r>
              <a:rPr lang="pl-PL" sz="2400" b="1" dirty="0" smtClean="0"/>
              <a:t> (</a:t>
            </a:r>
            <a:r>
              <a:rPr lang="pl-PL" sz="2400" b="1" dirty="0" err="1" smtClean="0"/>
              <a:t>Eng</a:t>
            </a:r>
            <a:r>
              <a:rPr lang="pl-PL" sz="2400" b="1" dirty="0" smtClean="0"/>
              <a:t>.)</a:t>
            </a:r>
            <a:endParaRPr lang="pl-PL" sz="2400" b="1" dirty="0"/>
          </a:p>
        </p:txBody>
      </p:sp>
      <p:sp>
        <p:nvSpPr>
          <p:cNvPr id="11" name="pole tekstowe 10"/>
          <p:cNvSpPr txBox="1"/>
          <p:nvPr/>
        </p:nvSpPr>
        <p:spPr>
          <a:xfrm>
            <a:off x="2750354" y="1777755"/>
            <a:ext cx="6198437" cy="461665"/>
          </a:xfrm>
          <a:prstGeom prst="rect">
            <a:avLst/>
          </a:prstGeom>
          <a:noFill/>
        </p:spPr>
        <p:txBody>
          <a:bodyPr wrap="square" rtlCol="0">
            <a:spAutoFit/>
          </a:bodyPr>
          <a:lstStyle/>
          <a:p>
            <a:pPr algn="ctr"/>
            <a:r>
              <a:rPr lang="en-US" sz="2400" b="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Term</a:t>
            </a:r>
            <a:r>
              <a:rPr lang="pl-PL" sz="2400" b="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2400" b="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office: 2012-2016, 2016-2020</a:t>
            </a:r>
            <a:endParaRPr lang="en-US" sz="24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5519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pole tekstowe 7"/>
          <p:cNvSpPr txBox="1"/>
          <p:nvPr/>
        </p:nvSpPr>
        <p:spPr>
          <a:xfrm>
            <a:off x="346202" y="-18757"/>
            <a:ext cx="11417708" cy="2308324"/>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Lublin University of Technology’s Authorities</a:t>
            </a:r>
          </a:p>
          <a:p>
            <a:endParaRPr lang="pl-PL"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pole tekstowe 9"/>
          <p:cNvSpPr txBox="1"/>
          <p:nvPr/>
        </p:nvSpPr>
        <p:spPr>
          <a:xfrm>
            <a:off x="8074776" y="4971116"/>
            <a:ext cx="3965959" cy="1015663"/>
          </a:xfrm>
          <a:prstGeom prst="rect">
            <a:avLst/>
          </a:prstGeom>
          <a:noFill/>
        </p:spPr>
        <p:txBody>
          <a:bodyPr wrap="square" rtlCol="0">
            <a:spAutoFit/>
          </a:bodyPr>
          <a:lstStyle/>
          <a:p>
            <a:pPr algn="ctr"/>
            <a:r>
              <a:rPr lang="en-US" sz="2000" b="1" dirty="0" smtClean="0"/>
              <a:t>DEPUTY RECTOR for Student Affairs </a:t>
            </a:r>
            <a:r>
              <a:rPr lang="en-US" sz="2000" b="1" dirty="0" err="1" smtClean="0"/>
              <a:t>Paweł</a:t>
            </a:r>
            <a:r>
              <a:rPr lang="en-US" sz="2000" b="1" dirty="0" smtClean="0"/>
              <a:t> </a:t>
            </a:r>
            <a:r>
              <a:rPr lang="en-US" sz="2000" b="1" dirty="0" err="1" smtClean="0"/>
              <a:t>Droździel</a:t>
            </a:r>
            <a:r>
              <a:rPr lang="en-US" sz="2000" b="1" dirty="0" smtClean="0"/>
              <a:t>, PhD, </a:t>
            </a:r>
            <a:r>
              <a:rPr lang="en-US" sz="2000" b="1" dirty="0" err="1" smtClean="0"/>
              <a:t>DSc</a:t>
            </a:r>
            <a:r>
              <a:rPr lang="en-US" sz="2000" b="1" dirty="0" smtClean="0"/>
              <a:t> (Eng.), Associate Professor</a:t>
            </a:r>
            <a:endParaRPr lang="en-US" sz="2000" b="1" dirty="0"/>
          </a:p>
        </p:txBody>
      </p:sp>
      <p:sp>
        <p:nvSpPr>
          <p:cNvPr id="11" name="pole tekstowe 10"/>
          <p:cNvSpPr txBox="1"/>
          <p:nvPr/>
        </p:nvSpPr>
        <p:spPr>
          <a:xfrm>
            <a:off x="5239820" y="954929"/>
            <a:ext cx="5026191" cy="461665"/>
          </a:xfrm>
          <a:prstGeom prst="rect">
            <a:avLst/>
          </a:prstGeom>
          <a:noFill/>
        </p:spPr>
        <p:txBody>
          <a:bodyPr wrap="square" rtlCol="0">
            <a:spAutoFit/>
          </a:bodyPr>
          <a:lstStyle/>
          <a:p>
            <a:r>
              <a:rPr lang="en-US" sz="2400" b="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Term of office: </a:t>
            </a:r>
            <a:r>
              <a:rPr lang="pl-PL" sz="2400" b="1" dirty="0" smtClean="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2016-2020</a:t>
            </a:r>
            <a:endParaRPr lang="pl-PL" sz="24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218" y="1640628"/>
            <a:ext cx="1847726" cy="2781782"/>
          </a:xfrm>
          <a:prstGeom prst="rect">
            <a:avLst/>
          </a:prstGeom>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7183" y="1954502"/>
            <a:ext cx="1902225" cy="2864078"/>
          </a:xfrm>
          <a:prstGeom prst="rect">
            <a:avLst/>
          </a:prstGeom>
        </p:spPr>
      </p:pic>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476" y="2159986"/>
            <a:ext cx="1886353" cy="2840180"/>
          </a:xfrm>
          <a:prstGeom prst="rect">
            <a:avLst/>
          </a:prstGeom>
        </p:spPr>
      </p:pic>
      <p:sp>
        <p:nvSpPr>
          <p:cNvPr id="5" name="pole tekstowe 4"/>
          <p:cNvSpPr txBox="1"/>
          <p:nvPr/>
        </p:nvSpPr>
        <p:spPr>
          <a:xfrm>
            <a:off x="3531967" y="4572277"/>
            <a:ext cx="4707907" cy="707886"/>
          </a:xfrm>
          <a:prstGeom prst="rect">
            <a:avLst/>
          </a:prstGeom>
          <a:noFill/>
        </p:spPr>
        <p:txBody>
          <a:bodyPr wrap="square" rtlCol="0">
            <a:spAutoFit/>
          </a:bodyPr>
          <a:lstStyle/>
          <a:p>
            <a:pPr algn="ctr"/>
            <a:r>
              <a:rPr lang="en-US" sz="2000" b="1" dirty="0" smtClean="0"/>
              <a:t>DEPUTY RECTOR for Scientific Affairs</a:t>
            </a:r>
          </a:p>
          <a:p>
            <a:pPr algn="ctr"/>
            <a:r>
              <a:rPr lang="en-US" sz="2000" b="1" dirty="0" err="1" smtClean="0"/>
              <a:t>prof</a:t>
            </a:r>
            <a:r>
              <a:rPr lang="en-US" sz="2000" b="1" dirty="0" smtClean="0"/>
              <a:t>. </a:t>
            </a:r>
            <a:r>
              <a:rPr lang="en-US" sz="2000" b="1" dirty="0" err="1" smtClean="0"/>
              <a:t>Marzenna</a:t>
            </a:r>
            <a:r>
              <a:rPr lang="en-US" sz="2000" b="1" dirty="0" smtClean="0"/>
              <a:t> </a:t>
            </a:r>
            <a:r>
              <a:rPr lang="en-US" sz="2000" b="1" dirty="0" err="1" smtClean="0"/>
              <a:t>Dudzińska</a:t>
            </a:r>
            <a:r>
              <a:rPr lang="en-US" sz="2000" b="1" dirty="0" smtClean="0"/>
              <a:t>, PhD, </a:t>
            </a:r>
            <a:r>
              <a:rPr lang="en-US" sz="2000" b="1" dirty="0" err="1" smtClean="0"/>
              <a:t>DSc</a:t>
            </a:r>
            <a:endParaRPr lang="en-US" sz="2000" b="1" dirty="0"/>
          </a:p>
        </p:txBody>
      </p:sp>
      <p:sp>
        <p:nvSpPr>
          <p:cNvPr id="6" name="pole tekstowe 5"/>
          <p:cNvSpPr txBox="1"/>
          <p:nvPr/>
        </p:nvSpPr>
        <p:spPr>
          <a:xfrm>
            <a:off x="0" y="5125228"/>
            <a:ext cx="4078839" cy="1323439"/>
          </a:xfrm>
          <a:prstGeom prst="rect">
            <a:avLst/>
          </a:prstGeom>
          <a:noFill/>
        </p:spPr>
        <p:txBody>
          <a:bodyPr wrap="square" rtlCol="0">
            <a:spAutoFit/>
          </a:bodyPr>
          <a:lstStyle/>
          <a:p>
            <a:pPr algn="ctr"/>
            <a:r>
              <a:rPr lang="en-US" sz="2000" b="1" dirty="0" smtClean="0"/>
              <a:t>DEPUTY RECOR for Cooperation with Social and Business Environment</a:t>
            </a:r>
            <a:br>
              <a:rPr lang="en-US" sz="2000" b="1" dirty="0" smtClean="0"/>
            </a:br>
            <a:r>
              <a:rPr lang="en-US" sz="2000" b="1" dirty="0" smtClean="0"/>
              <a:t>Anna </a:t>
            </a:r>
            <a:r>
              <a:rPr lang="en-US" sz="2000" b="1" dirty="0" err="1" smtClean="0"/>
              <a:t>Halicka</a:t>
            </a:r>
            <a:r>
              <a:rPr lang="en-US" sz="2000" b="1" dirty="0" smtClean="0"/>
              <a:t>, PhD, </a:t>
            </a:r>
            <a:r>
              <a:rPr lang="en-US" sz="2000" b="1" dirty="0" err="1" smtClean="0"/>
              <a:t>DSc</a:t>
            </a:r>
            <a:r>
              <a:rPr lang="en-US" sz="2000" b="1" dirty="0" smtClean="0"/>
              <a:t> (Eng.), Associate Professor</a:t>
            </a:r>
            <a:endParaRPr lang="en-US" sz="2000" b="1" dirty="0"/>
          </a:p>
        </p:txBody>
      </p:sp>
    </p:spTree>
    <p:extLst>
      <p:ext uri="{BB962C8B-B14F-4D97-AF65-F5344CB8AC3E}">
        <p14:creationId xmlns:p14="http://schemas.microsoft.com/office/powerpoint/2010/main" val="1541039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pole tekstowe 5"/>
          <p:cNvSpPr txBox="1"/>
          <p:nvPr/>
        </p:nvSpPr>
        <p:spPr>
          <a:xfrm>
            <a:off x="363360" y="0"/>
            <a:ext cx="6890195" cy="830997"/>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Science and Education</a:t>
            </a:r>
            <a:endParaRPr lang="en-US"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8" descr="Wydział Mechaniczny PL"/>
          <p:cNvPicPr>
            <a:picLocks noChangeAspect="1" noChangeArrowheads="1"/>
          </p:cNvPicPr>
          <p:nvPr/>
        </p:nvPicPr>
        <p:blipFill>
          <a:blip r:embed="rId3" cstate="print"/>
          <a:stretch>
            <a:fillRect/>
          </a:stretch>
        </p:blipFill>
        <p:spPr bwMode="auto">
          <a:xfrm>
            <a:off x="6524386" y="1181973"/>
            <a:ext cx="2208797" cy="1474214"/>
          </a:xfrm>
          <a:prstGeom prst="rect">
            <a:avLst/>
          </a:prstGeom>
          <a:ln>
            <a:noFill/>
          </a:ln>
          <a:effectLst>
            <a:softEdge rad="63500"/>
          </a:effectLst>
        </p:spPr>
      </p:pic>
      <p:pic>
        <p:nvPicPr>
          <p:cNvPr id="9" name="Picture 4" descr="Wydział Elektryczny PL"/>
          <p:cNvPicPr>
            <a:picLocks noChangeAspect="1" noChangeArrowheads="1"/>
          </p:cNvPicPr>
          <p:nvPr/>
        </p:nvPicPr>
        <p:blipFill>
          <a:blip r:embed="rId4" cstate="print"/>
          <a:stretch>
            <a:fillRect/>
          </a:stretch>
        </p:blipFill>
        <p:spPr bwMode="auto">
          <a:xfrm>
            <a:off x="8733183" y="1180733"/>
            <a:ext cx="2196535" cy="1466657"/>
          </a:xfrm>
          <a:prstGeom prst="rect">
            <a:avLst/>
          </a:prstGeom>
          <a:ln>
            <a:noFill/>
          </a:ln>
          <a:effectLst>
            <a:softEdge rad="63500"/>
          </a:effectLst>
        </p:spPr>
      </p:pic>
      <p:pic>
        <p:nvPicPr>
          <p:cNvPr id="10" name="Picture 10" descr="Wydział Inżynierii Budowlanej i Sanitarnej"/>
          <p:cNvPicPr>
            <a:picLocks noChangeAspect="1" noChangeArrowheads="1"/>
          </p:cNvPicPr>
          <p:nvPr/>
        </p:nvPicPr>
        <p:blipFill>
          <a:blip r:embed="rId5" cstate="print"/>
          <a:stretch>
            <a:fillRect/>
          </a:stretch>
        </p:blipFill>
        <p:spPr bwMode="auto">
          <a:xfrm>
            <a:off x="8733182" y="2647390"/>
            <a:ext cx="2235470" cy="1492017"/>
          </a:xfrm>
          <a:prstGeom prst="rect">
            <a:avLst/>
          </a:prstGeom>
          <a:ln>
            <a:noFill/>
          </a:ln>
          <a:effectLst>
            <a:softEdge rad="63500"/>
          </a:effectLst>
        </p:spPr>
      </p:pic>
      <p:pic>
        <p:nvPicPr>
          <p:cNvPr id="12" name="Picture 9" descr="Wydział Inżynierii Środowiska"/>
          <p:cNvPicPr>
            <a:picLocks noChangeAspect="1" noChangeArrowheads="1"/>
          </p:cNvPicPr>
          <p:nvPr/>
        </p:nvPicPr>
        <p:blipFill>
          <a:blip r:embed="rId6" cstate="print"/>
          <a:stretch>
            <a:fillRect/>
          </a:stretch>
        </p:blipFill>
        <p:spPr bwMode="auto">
          <a:xfrm>
            <a:off x="6512035" y="4139406"/>
            <a:ext cx="2221146" cy="1547219"/>
          </a:xfrm>
          <a:prstGeom prst="rect">
            <a:avLst/>
          </a:prstGeom>
          <a:ln>
            <a:noFill/>
          </a:ln>
          <a:effectLst>
            <a:softEdge rad="63500"/>
          </a:effectLst>
        </p:spPr>
      </p:pic>
      <p:pic>
        <p:nvPicPr>
          <p:cNvPr id="13" name="Picture 2" descr="Wydział Zarządzania"/>
          <p:cNvPicPr>
            <a:picLocks noChangeAspect="1" noChangeArrowheads="1"/>
          </p:cNvPicPr>
          <p:nvPr/>
        </p:nvPicPr>
        <p:blipFill>
          <a:blip r:embed="rId7" cstate="print"/>
          <a:stretch>
            <a:fillRect/>
          </a:stretch>
        </p:blipFill>
        <p:spPr bwMode="auto">
          <a:xfrm>
            <a:off x="8733182" y="4180926"/>
            <a:ext cx="2195736" cy="1505700"/>
          </a:xfrm>
          <a:prstGeom prst="rect">
            <a:avLst/>
          </a:prstGeom>
          <a:ln>
            <a:noFill/>
          </a:ln>
          <a:effectLst>
            <a:softEdge rad="63500"/>
          </a:effectLst>
        </p:spPr>
      </p:pic>
      <p:sp>
        <p:nvSpPr>
          <p:cNvPr id="3" name="pole tekstowe 2"/>
          <p:cNvSpPr txBox="1"/>
          <p:nvPr/>
        </p:nvSpPr>
        <p:spPr>
          <a:xfrm>
            <a:off x="363360" y="1180733"/>
            <a:ext cx="5585791" cy="4247317"/>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There are six Faculties at Lublin University of Technology</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Faculty of Mechanical Engineering</a:t>
            </a:r>
          </a:p>
          <a:p>
            <a:pPr marL="285750" indent="-285750">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Faculty of Electrical Engineering and Computer Science</a:t>
            </a:r>
          </a:p>
          <a:p>
            <a:pPr marL="285750" indent="-285750">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Faculty of Civil Engineering and Architecture</a:t>
            </a:r>
          </a:p>
          <a:p>
            <a:pPr marL="285750" indent="-285750">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Faculty of Environmental Engineering</a:t>
            </a:r>
          </a:p>
          <a:p>
            <a:pPr marL="285750" indent="-285750">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Faculty of Fundamentals of Technology</a:t>
            </a:r>
          </a:p>
          <a:p>
            <a:pPr marL="285750" indent="-285750">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Faculty of Management</a:t>
            </a:r>
            <a:endParaRPr lang="en-US" sz="2000" dirty="0">
              <a:latin typeface="Arial" panose="020B0604020202020204" pitchFamily="34" charset="0"/>
              <a:cs typeface="Arial" panose="020B0604020202020204" pitchFamily="34" charset="0"/>
            </a:endParaRPr>
          </a:p>
        </p:txBody>
      </p:sp>
      <p:pic>
        <p:nvPicPr>
          <p:cNvPr id="2" name="Obraz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7444" y="2752370"/>
            <a:ext cx="2195737" cy="1290853"/>
          </a:xfrm>
          <a:prstGeom prst="rect">
            <a:avLst/>
          </a:prstGeom>
          <a:ln>
            <a:noFill/>
          </a:ln>
          <a:effectLst>
            <a:softEdge rad="112500"/>
          </a:effectLst>
        </p:spPr>
      </p:pic>
    </p:spTree>
    <p:extLst>
      <p:ext uri="{BB962C8B-B14F-4D97-AF65-F5344CB8AC3E}">
        <p14:creationId xmlns:p14="http://schemas.microsoft.com/office/powerpoint/2010/main" val="1538779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pole tekstowe 7"/>
          <p:cNvSpPr txBox="1"/>
          <p:nvPr/>
        </p:nvSpPr>
        <p:spPr>
          <a:xfrm>
            <a:off x="64168" y="0"/>
            <a:ext cx="10764794" cy="830997"/>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Faculty of Mechanical Engineering</a:t>
            </a:r>
            <a:endParaRPr lang="en-US"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pole tekstowe 1"/>
          <p:cNvSpPr txBox="1"/>
          <p:nvPr/>
        </p:nvSpPr>
        <p:spPr>
          <a:xfrm>
            <a:off x="160419" y="1182506"/>
            <a:ext cx="5512383" cy="830997"/>
          </a:xfrm>
          <a:prstGeom prst="rect">
            <a:avLst/>
          </a:prstGeom>
          <a:noFill/>
        </p:spPr>
        <p:txBody>
          <a:bodyPr wrap="square" rtlCol="0">
            <a:spAutoFit/>
          </a:bodyPr>
          <a:lstStyle/>
          <a:p>
            <a:r>
              <a:rPr lang="en-US" sz="2400" b="1" dirty="0" smtClean="0"/>
              <a:t>Faculty’s Authorities</a:t>
            </a:r>
            <a:endParaRPr lang="pl-PL" sz="2400" b="1" dirty="0"/>
          </a:p>
          <a:p>
            <a:endParaRPr lang="pl-PL" sz="2400" b="1" dirty="0"/>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735" y="1782670"/>
            <a:ext cx="1323476" cy="1796145"/>
          </a:xfrm>
          <a:prstGeom prst="rect">
            <a:avLst/>
          </a:prstGeom>
        </p:spPr>
      </p:pic>
      <p:sp>
        <p:nvSpPr>
          <p:cNvPr id="4" name="pole tekstowe 3"/>
          <p:cNvSpPr txBox="1"/>
          <p:nvPr/>
        </p:nvSpPr>
        <p:spPr>
          <a:xfrm>
            <a:off x="5713451" y="1203055"/>
            <a:ext cx="3994484" cy="830997"/>
          </a:xfrm>
          <a:prstGeom prst="rect">
            <a:avLst/>
          </a:prstGeom>
          <a:noFill/>
        </p:spPr>
        <p:txBody>
          <a:bodyPr wrap="square" rtlCol="0">
            <a:spAutoFit/>
          </a:bodyPr>
          <a:lstStyle/>
          <a:p>
            <a:r>
              <a:rPr lang="en-US" sz="2400" b="1" dirty="0" smtClean="0"/>
              <a:t>Fields of Studies</a:t>
            </a:r>
          </a:p>
          <a:p>
            <a:endParaRPr lang="pl-PL" sz="2400" dirty="0"/>
          </a:p>
        </p:txBody>
      </p:sp>
      <p:sp>
        <p:nvSpPr>
          <p:cNvPr id="5" name="pole tekstowe 4"/>
          <p:cNvSpPr txBox="1"/>
          <p:nvPr/>
        </p:nvSpPr>
        <p:spPr>
          <a:xfrm>
            <a:off x="280735" y="3538956"/>
            <a:ext cx="5554986" cy="1200329"/>
          </a:xfrm>
          <a:prstGeom prst="rect">
            <a:avLst/>
          </a:prstGeom>
          <a:noFill/>
        </p:spPr>
        <p:txBody>
          <a:bodyPr wrap="square" rtlCol="0">
            <a:spAutoFit/>
          </a:bodyPr>
          <a:lstStyle/>
          <a:p>
            <a:r>
              <a:rPr lang="pl-PL" sz="2400" b="1" dirty="0" smtClean="0"/>
              <a:t>Dean </a:t>
            </a:r>
            <a:br>
              <a:rPr lang="pl-PL" sz="2400" b="1" dirty="0" smtClean="0"/>
            </a:br>
            <a:r>
              <a:rPr lang="pl-PL" sz="2400" b="1" dirty="0" smtClean="0"/>
              <a:t>prof</a:t>
            </a:r>
            <a:r>
              <a:rPr lang="pl-PL" sz="2400" b="1" dirty="0"/>
              <a:t>. </a:t>
            </a:r>
            <a:r>
              <a:rPr lang="pl-PL" sz="2400" b="1" dirty="0" smtClean="0"/>
              <a:t>Zbigniew Pater, </a:t>
            </a:r>
            <a:r>
              <a:rPr lang="pl-PL" sz="2400" b="1" dirty="0" err="1" smtClean="0"/>
              <a:t>PhD</a:t>
            </a:r>
            <a:r>
              <a:rPr lang="pl-PL" sz="2400" b="1" dirty="0" smtClean="0"/>
              <a:t>, </a:t>
            </a:r>
            <a:r>
              <a:rPr lang="pl-PL" sz="2400" b="1" dirty="0" err="1" smtClean="0"/>
              <a:t>DSc</a:t>
            </a:r>
            <a:r>
              <a:rPr lang="pl-PL" sz="2400" b="1" dirty="0" smtClean="0"/>
              <a:t> (</a:t>
            </a:r>
            <a:r>
              <a:rPr lang="pl-PL" sz="2400" b="1" dirty="0" err="1" smtClean="0"/>
              <a:t>Eng</a:t>
            </a:r>
            <a:r>
              <a:rPr lang="pl-PL" sz="2400" b="1" dirty="0" smtClean="0"/>
              <a:t>.)</a:t>
            </a:r>
            <a:endParaRPr lang="pl-PL" sz="2400" b="1" dirty="0"/>
          </a:p>
          <a:p>
            <a:endParaRPr lang="pl-PL" sz="2400" dirty="0"/>
          </a:p>
        </p:txBody>
      </p:sp>
      <p:sp>
        <p:nvSpPr>
          <p:cNvPr id="6" name="pole tekstowe 5"/>
          <p:cNvSpPr txBox="1"/>
          <p:nvPr/>
        </p:nvSpPr>
        <p:spPr>
          <a:xfrm>
            <a:off x="160419" y="4900772"/>
            <a:ext cx="11654862" cy="1938992"/>
          </a:xfrm>
          <a:prstGeom prst="rect">
            <a:avLst/>
          </a:prstGeom>
          <a:noFill/>
        </p:spPr>
        <p:txBody>
          <a:bodyPr wrap="square" rtlCol="0">
            <a:spAutoFit/>
          </a:bodyPr>
          <a:lstStyle/>
          <a:p>
            <a:r>
              <a:rPr lang="en-US" sz="2400" b="1" dirty="0" smtClean="0"/>
              <a:t>About the Faculty</a:t>
            </a:r>
          </a:p>
          <a:p>
            <a:pPr algn="just"/>
            <a:r>
              <a:rPr lang="en-US" sz="2400" dirty="0" smtClean="0"/>
              <a:t>In 2017 the Ministry of Science and Higher Education considered the Faculty of Mechanical Engineering at LUT as the best in the country in the scientific and creative achievements category </a:t>
            </a:r>
            <a:r>
              <a:rPr lang="pl-PL" sz="2400" dirty="0" smtClean="0"/>
              <a:t>and </a:t>
            </a:r>
            <a:r>
              <a:rPr lang="en-US" sz="2400" dirty="0" smtClean="0"/>
              <a:t>as the third in the country in respect of practical effects of research</a:t>
            </a:r>
            <a:r>
              <a:rPr lang="pl-PL" sz="2400" dirty="0" smtClean="0"/>
              <a:t>.</a:t>
            </a:r>
            <a:endParaRPr lang="en-US" sz="2400" b="1" dirty="0" smtClean="0"/>
          </a:p>
          <a:p>
            <a:endParaRPr lang="en-US" sz="2400" b="1" dirty="0"/>
          </a:p>
        </p:txBody>
      </p:sp>
      <p:sp>
        <p:nvSpPr>
          <p:cNvPr id="7" name="pole tekstowe 6"/>
          <p:cNvSpPr txBox="1"/>
          <p:nvPr/>
        </p:nvSpPr>
        <p:spPr>
          <a:xfrm>
            <a:off x="5455578" y="1695236"/>
            <a:ext cx="6551488"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Biomedical Engineering </a:t>
            </a:r>
            <a:r>
              <a:rPr lang="en-US" sz="1400" dirty="0" smtClean="0"/>
              <a:t>(conducted jointly with the Faculty of  Electrical Engineering)</a:t>
            </a:r>
          </a:p>
          <a:p>
            <a:pPr marL="285750" indent="-285750">
              <a:buFont typeface="Arial" panose="020B0604020202020204" pitchFamily="34" charset="0"/>
              <a:buChar char="•"/>
            </a:pPr>
            <a:r>
              <a:rPr lang="en-US" sz="2400" dirty="0" smtClean="0"/>
              <a:t>Materials Engineering</a:t>
            </a:r>
          </a:p>
          <a:p>
            <a:pPr marL="285750" indent="-285750">
              <a:buFont typeface="Arial" panose="020B0604020202020204" pitchFamily="34" charset="0"/>
              <a:buChar char="•"/>
            </a:pPr>
            <a:r>
              <a:rPr lang="en-US" sz="2400" dirty="0" smtClean="0"/>
              <a:t>Production Engineering </a:t>
            </a:r>
          </a:p>
          <a:p>
            <a:pPr marL="285750" indent="-285750">
              <a:buFont typeface="Arial" panose="020B0604020202020204" pitchFamily="34" charset="0"/>
              <a:buChar char="•"/>
            </a:pPr>
            <a:r>
              <a:rPr lang="en-US" sz="2400" dirty="0" smtClean="0"/>
              <a:t>Mechanics and Machine Design</a:t>
            </a:r>
          </a:p>
          <a:p>
            <a:pPr marL="285750" indent="-285750">
              <a:buFont typeface="Arial" panose="020B0604020202020204" pitchFamily="34" charset="0"/>
              <a:buChar char="•"/>
            </a:pPr>
            <a:r>
              <a:rPr lang="en-US" sz="2400" dirty="0" err="1" smtClean="0"/>
              <a:t>Mechatronics</a:t>
            </a:r>
            <a:r>
              <a:rPr lang="en-US" sz="2400" dirty="0" smtClean="0"/>
              <a:t> </a:t>
            </a:r>
            <a:r>
              <a:rPr lang="en-US" sz="1400" dirty="0" smtClean="0"/>
              <a:t>(conducted jointly with the Faculty of  Electrical Engineering)</a:t>
            </a:r>
          </a:p>
          <a:p>
            <a:pPr marL="285750" indent="-285750">
              <a:buFont typeface="Arial" panose="020B0604020202020204" pitchFamily="34" charset="0"/>
              <a:buChar char="•"/>
            </a:pPr>
            <a:r>
              <a:rPr lang="en-US" sz="2400" dirty="0" smtClean="0"/>
              <a:t>Transport</a:t>
            </a:r>
          </a:p>
          <a:p>
            <a:pPr marL="285750" indent="-285750">
              <a:buFont typeface="Arial" panose="020B0604020202020204" pitchFamily="34" charset="0"/>
              <a:buChar char="•"/>
            </a:pPr>
            <a:r>
              <a:rPr lang="en-US" sz="2400" dirty="0" smtClean="0"/>
              <a:t>Management and Production Engineering </a:t>
            </a:r>
            <a:r>
              <a:rPr lang="en-US" sz="1400" dirty="0" smtClean="0"/>
              <a:t>(conducted jointly with the Faculty of Management)</a:t>
            </a:r>
            <a:endParaRPr lang="en-US" sz="1400" dirty="0"/>
          </a:p>
        </p:txBody>
      </p:sp>
    </p:spTree>
    <p:extLst>
      <p:ext uri="{BB962C8B-B14F-4D97-AF65-F5344CB8AC3E}">
        <p14:creationId xmlns:p14="http://schemas.microsoft.com/office/powerpoint/2010/main" val="859085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pole tekstowe 7"/>
          <p:cNvSpPr txBox="1"/>
          <p:nvPr/>
        </p:nvSpPr>
        <p:spPr>
          <a:xfrm>
            <a:off x="64169" y="0"/>
            <a:ext cx="10785341" cy="1569660"/>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Faculty of Electrical Engineering and</a:t>
            </a:r>
            <a:r>
              <a:rPr lang="pl-PL"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Computer Science</a:t>
            </a:r>
            <a:endParaRPr lang="en-US"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pole tekstowe 1"/>
          <p:cNvSpPr txBox="1"/>
          <p:nvPr/>
        </p:nvSpPr>
        <p:spPr>
          <a:xfrm>
            <a:off x="160419" y="1530849"/>
            <a:ext cx="5512383" cy="1200329"/>
          </a:xfrm>
          <a:prstGeom prst="rect">
            <a:avLst/>
          </a:prstGeom>
          <a:noFill/>
        </p:spPr>
        <p:txBody>
          <a:bodyPr wrap="square" rtlCol="0">
            <a:spAutoFit/>
          </a:bodyPr>
          <a:lstStyle/>
          <a:p>
            <a:r>
              <a:rPr lang="en-US" sz="2400" b="1" dirty="0" smtClean="0"/>
              <a:t>Faculty’s Authorities</a:t>
            </a:r>
          </a:p>
          <a:p>
            <a:endParaRPr lang="pl-PL" sz="2400" b="1" dirty="0"/>
          </a:p>
          <a:p>
            <a:endParaRPr lang="pl-PL" sz="2400" b="1" dirty="0"/>
          </a:p>
        </p:txBody>
      </p:sp>
      <p:sp>
        <p:nvSpPr>
          <p:cNvPr id="4" name="pole tekstowe 3"/>
          <p:cNvSpPr txBox="1"/>
          <p:nvPr/>
        </p:nvSpPr>
        <p:spPr>
          <a:xfrm>
            <a:off x="5826466" y="1490731"/>
            <a:ext cx="3994484" cy="830997"/>
          </a:xfrm>
          <a:prstGeom prst="rect">
            <a:avLst/>
          </a:prstGeom>
          <a:noFill/>
        </p:spPr>
        <p:txBody>
          <a:bodyPr wrap="square" rtlCol="0">
            <a:spAutoFit/>
          </a:bodyPr>
          <a:lstStyle/>
          <a:p>
            <a:r>
              <a:rPr lang="en-US" sz="2400" b="1" dirty="0" smtClean="0"/>
              <a:t>Fields of Studies</a:t>
            </a:r>
          </a:p>
          <a:p>
            <a:endParaRPr lang="pl-PL" sz="2400" dirty="0"/>
          </a:p>
        </p:txBody>
      </p:sp>
      <p:sp>
        <p:nvSpPr>
          <p:cNvPr id="5" name="pole tekstowe 4"/>
          <p:cNvSpPr txBox="1"/>
          <p:nvPr/>
        </p:nvSpPr>
        <p:spPr>
          <a:xfrm>
            <a:off x="248651" y="3842535"/>
            <a:ext cx="8165884" cy="1200329"/>
          </a:xfrm>
          <a:prstGeom prst="rect">
            <a:avLst/>
          </a:prstGeom>
          <a:noFill/>
        </p:spPr>
        <p:txBody>
          <a:bodyPr wrap="square" rtlCol="0">
            <a:spAutoFit/>
          </a:bodyPr>
          <a:lstStyle/>
          <a:p>
            <a:r>
              <a:rPr lang="pl-PL" sz="2400" b="1" dirty="0" smtClean="0"/>
              <a:t>Dean </a:t>
            </a:r>
            <a:br>
              <a:rPr lang="pl-PL" sz="2400" b="1" dirty="0" smtClean="0"/>
            </a:br>
            <a:r>
              <a:rPr lang="pl-PL" sz="2400" b="1" dirty="0"/>
              <a:t>prof. </a:t>
            </a:r>
            <a:r>
              <a:rPr lang="pl-PL" sz="2400" b="1" dirty="0" smtClean="0"/>
              <a:t>Henryka </a:t>
            </a:r>
            <a:r>
              <a:rPr lang="pl-PL" sz="2400" b="1" dirty="0"/>
              <a:t>Danuta </a:t>
            </a:r>
            <a:r>
              <a:rPr lang="pl-PL" sz="2400" b="1" dirty="0" err="1" smtClean="0"/>
              <a:t>Stryczewska</a:t>
            </a:r>
            <a:r>
              <a:rPr lang="pl-PL" sz="2400" b="1" dirty="0" smtClean="0"/>
              <a:t>, </a:t>
            </a:r>
            <a:r>
              <a:rPr lang="pl-PL" sz="2400" b="1" dirty="0" err="1" smtClean="0"/>
              <a:t>PhD</a:t>
            </a:r>
            <a:r>
              <a:rPr lang="pl-PL" sz="2400" b="1" dirty="0" smtClean="0"/>
              <a:t>, </a:t>
            </a:r>
            <a:r>
              <a:rPr lang="pl-PL" sz="2400" b="1" dirty="0" err="1" smtClean="0"/>
              <a:t>DSc</a:t>
            </a:r>
            <a:r>
              <a:rPr lang="pl-PL" sz="2400" b="1" dirty="0" smtClean="0"/>
              <a:t> (</a:t>
            </a:r>
            <a:r>
              <a:rPr lang="pl-PL" sz="2400" b="1" dirty="0" err="1" smtClean="0"/>
              <a:t>Eng</a:t>
            </a:r>
            <a:r>
              <a:rPr lang="pl-PL" sz="2400" b="1" dirty="0" smtClean="0"/>
              <a:t>.)</a:t>
            </a:r>
            <a:endParaRPr lang="pl-PL" sz="2400" b="1" dirty="0"/>
          </a:p>
          <a:p>
            <a:endParaRPr lang="pl-PL" sz="2400" dirty="0"/>
          </a:p>
        </p:txBody>
      </p:sp>
      <p:sp>
        <p:nvSpPr>
          <p:cNvPr id="7" name="pole tekstowe 6"/>
          <p:cNvSpPr txBox="1"/>
          <p:nvPr/>
        </p:nvSpPr>
        <p:spPr>
          <a:xfrm>
            <a:off x="5857288" y="2061629"/>
            <a:ext cx="5709071" cy="206210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Electrical Engineering</a:t>
            </a:r>
          </a:p>
          <a:p>
            <a:pPr marL="285750" indent="-285750">
              <a:buFont typeface="Arial" panose="020B0604020202020204" pitchFamily="34" charset="0"/>
              <a:buChar char="•"/>
            </a:pPr>
            <a:r>
              <a:rPr lang="en-US" sz="2400" dirty="0" smtClean="0"/>
              <a:t>Computer Science</a:t>
            </a:r>
          </a:p>
          <a:p>
            <a:pPr marL="285750" indent="-285750">
              <a:buFont typeface="Arial" panose="020B0604020202020204" pitchFamily="34" charset="0"/>
              <a:buChar char="•"/>
            </a:pPr>
            <a:r>
              <a:rPr lang="en-US" sz="2400" dirty="0" smtClean="0"/>
              <a:t>Biomedical Engineering </a:t>
            </a:r>
            <a:r>
              <a:rPr lang="en-US" sz="1600" dirty="0" smtClean="0"/>
              <a:t>(conducted jointly with the Faculty of  Mechanical Engineering)</a:t>
            </a:r>
          </a:p>
          <a:p>
            <a:pPr marL="285750" indent="-285750">
              <a:buFont typeface="Arial" panose="020B0604020202020204" pitchFamily="34" charset="0"/>
              <a:buChar char="•"/>
            </a:pPr>
            <a:r>
              <a:rPr lang="en-US" sz="2400" dirty="0" err="1" smtClean="0"/>
              <a:t>Mechatronics</a:t>
            </a:r>
            <a:r>
              <a:rPr lang="en-US" sz="1600" dirty="0" smtClean="0"/>
              <a:t> (conducted jointly with the Faculty of  Mechanical Engineering)</a:t>
            </a:r>
            <a:endParaRPr lang="en-US" sz="1600" dirty="0"/>
          </a:p>
        </p:txBody>
      </p:sp>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28" y="2049798"/>
            <a:ext cx="1377678" cy="1762617"/>
          </a:xfrm>
          <a:prstGeom prst="rect">
            <a:avLst/>
          </a:prstGeom>
        </p:spPr>
      </p:pic>
      <p:sp>
        <p:nvSpPr>
          <p:cNvPr id="10" name="pole tekstowe 9"/>
          <p:cNvSpPr txBox="1"/>
          <p:nvPr/>
        </p:nvSpPr>
        <p:spPr>
          <a:xfrm>
            <a:off x="160419" y="4931595"/>
            <a:ext cx="11182251" cy="1569660"/>
          </a:xfrm>
          <a:prstGeom prst="rect">
            <a:avLst/>
          </a:prstGeom>
          <a:noFill/>
        </p:spPr>
        <p:txBody>
          <a:bodyPr wrap="square" rtlCol="0">
            <a:spAutoFit/>
          </a:bodyPr>
          <a:lstStyle/>
          <a:p>
            <a:pPr algn="just"/>
            <a:r>
              <a:rPr lang="en-US" sz="2400" b="1" dirty="0" smtClean="0"/>
              <a:t>About the Faculty</a:t>
            </a:r>
          </a:p>
          <a:p>
            <a:pPr algn="just"/>
            <a:r>
              <a:rPr lang="en-US" sz="2400" dirty="0" smtClean="0"/>
              <a:t>In 2017 the Faculty of Electrical Engineering and Computer </a:t>
            </a:r>
            <a:r>
              <a:rPr lang="pl-PL" sz="2400" dirty="0" smtClean="0"/>
              <a:t>Science </a:t>
            </a:r>
            <a:r>
              <a:rPr lang="en-US" sz="2400" dirty="0" smtClean="0"/>
              <a:t>was granted Category A by the Committee for the Evaluation of Scientific Units. </a:t>
            </a:r>
            <a:endParaRPr lang="en-US" sz="2400" b="1" dirty="0" smtClean="0"/>
          </a:p>
          <a:p>
            <a:endParaRPr lang="pl-PL" sz="2400" b="1" dirty="0"/>
          </a:p>
        </p:txBody>
      </p:sp>
    </p:spTree>
    <p:extLst>
      <p:ext uri="{BB962C8B-B14F-4D97-AF65-F5344CB8AC3E}">
        <p14:creationId xmlns:p14="http://schemas.microsoft.com/office/powerpoint/2010/main" val="2253618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pole tekstowe 7"/>
          <p:cNvSpPr txBox="1"/>
          <p:nvPr/>
        </p:nvSpPr>
        <p:spPr>
          <a:xfrm>
            <a:off x="64168" y="0"/>
            <a:ext cx="11101137" cy="1569660"/>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Faculty of Civil Engineering and Architecture</a:t>
            </a:r>
            <a:endParaRPr lang="en-US"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pole tekstowe 1"/>
          <p:cNvSpPr txBox="1"/>
          <p:nvPr/>
        </p:nvSpPr>
        <p:spPr>
          <a:xfrm>
            <a:off x="180968" y="1501005"/>
            <a:ext cx="5512383" cy="1200329"/>
          </a:xfrm>
          <a:prstGeom prst="rect">
            <a:avLst/>
          </a:prstGeom>
          <a:noFill/>
        </p:spPr>
        <p:txBody>
          <a:bodyPr wrap="square" rtlCol="0">
            <a:spAutoFit/>
          </a:bodyPr>
          <a:lstStyle/>
          <a:p>
            <a:r>
              <a:rPr lang="en-US" sz="2400" b="1" dirty="0" smtClean="0"/>
              <a:t>Faculty’s Authorities</a:t>
            </a:r>
          </a:p>
          <a:p>
            <a:endParaRPr lang="pl-PL" sz="2400" b="1" dirty="0"/>
          </a:p>
          <a:p>
            <a:endParaRPr lang="pl-PL" sz="2400" b="1" dirty="0"/>
          </a:p>
        </p:txBody>
      </p:sp>
      <p:sp>
        <p:nvSpPr>
          <p:cNvPr id="4" name="pole tekstowe 3"/>
          <p:cNvSpPr txBox="1"/>
          <p:nvPr/>
        </p:nvSpPr>
        <p:spPr>
          <a:xfrm>
            <a:off x="5805917" y="1634568"/>
            <a:ext cx="3994484" cy="830997"/>
          </a:xfrm>
          <a:prstGeom prst="rect">
            <a:avLst/>
          </a:prstGeom>
          <a:noFill/>
        </p:spPr>
        <p:txBody>
          <a:bodyPr wrap="square" rtlCol="0">
            <a:spAutoFit/>
          </a:bodyPr>
          <a:lstStyle/>
          <a:p>
            <a:r>
              <a:rPr lang="en-US" sz="2400" b="1" dirty="0" smtClean="0"/>
              <a:t>Fields of Studies</a:t>
            </a:r>
          </a:p>
          <a:p>
            <a:endParaRPr lang="pl-PL" sz="2400" dirty="0"/>
          </a:p>
        </p:txBody>
      </p:sp>
      <p:sp>
        <p:nvSpPr>
          <p:cNvPr id="5" name="pole tekstowe 4"/>
          <p:cNvSpPr txBox="1"/>
          <p:nvPr/>
        </p:nvSpPr>
        <p:spPr>
          <a:xfrm>
            <a:off x="272714" y="3799409"/>
            <a:ext cx="5598696" cy="1200329"/>
          </a:xfrm>
          <a:prstGeom prst="rect">
            <a:avLst/>
          </a:prstGeom>
          <a:noFill/>
        </p:spPr>
        <p:txBody>
          <a:bodyPr wrap="square" rtlCol="0">
            <a:spAutoFit/>
          </a:bodyPr>
          <a:lstStyle/>
          <a:p>
            <a:r>
              <a:rPr lang="pl-PL" sz="2400" b="1" dirty="0" smtClean="0"/>
              <a:t>Dean </a:t>
            </a:r>
            <a:br>
              <a:rPr lang="pl-PL" sz="2400" b="1" dirty="0" smtClean="0"/>
            </a:br>
            <a:r>
              <a:rPr lang="pl-PL" sz="2400" b="1" dirty="0" smtClean="0"/>
              <a:t>Bogusław </a:t>
            </a:r>
            <a:r>
              <a:rPr lang="pl-PL" sz="2400" b="1" dirty="0" err="1" smtClean="0"/>
              <a:t>Szmygin</a:t>
            </a:r>
            <a:r>
              <a:rPr lang="pl-PL" sz="2400" b="1" dirty="0" smtClean="0"/>
              <a:t>, </a:t>
            </a:r>
            <a:r>
              <a:rPr lang="pl-PL" sz="2400" b="1" dirty="0" err="1" smtClean="0"/>
              <a:t>PhD</a:t>
            </a:r>
            <a:r>
              <a:rPr lang="pl-PL" sz="2400" b="1" dirty="0" smtClean="0"/>
              <a:t>, </a:t>
            </a:r>
            <a:r>
              <a:rPr lang="pl-PL" sz="2400" b="1" dirty="0" err="1" smtClean="0"/>
              <a:t>DSc</a:t>
            </a:r>
            <a:r>
              <a:rPr lang="pl-PL" sz="2400" b="1" dirty="0" smtClean="0"/>
              <a:t> (</a:t>
            </a:r>
            <a:r>
              <a:rPr lang="pl-PL" sz="2400" b="1" dirty="0" err="1" smtClean="0"/>
              <a:t>Eng</a:t>
            </a:r>
            <a:r>
              <a:rPr lang="pl-PL" sz="2400" b="1" dirty="0" smtClean="0"/>
              <a:t>.) </a:t>
            </a:r>
            <a:endParaRPr lang="pl-PL" sz="2400" b="1" dirty="0"/>
          </a:p>
          <a:p>
            <a:endParaRPr lang="pl-PL" sz="2400" dirty="0"/>
          </a:p>
        </p:txBody>
      </p:sp>
      <p:sp>
        <p:nvSpPr>
          <p:cNvPr id="7" name="pole tekstowe 6"/>
          <p:cNvSpPr txBox="1"/>
          <p:nvPr/>
        </p:nvSpPr>
        <p:spPr>
          <a:xfrm>
            <a:off x="5857288" y="2061629"/>
            <a:ext cx="5709071"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Architecture</a:t>
            </a:r>
          </a:p>
          <a:p>
            <a:pPr marL="285750" indent="-285750">
              <a:buFont typeface="Arial" panose="020B0604020202020204" pitchFamily="34" charset="0"/>
              <a:buChar char="•"/>
            </a:pPr>
            <a:r>
              <a:rPr lang="en-US" sz="2400" dirty="0" smtClean="0"/>
              <a:t>Civil Engineering</a:t>
            </a:r>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36" y="2029250"/>
            <a:ext cx="1348571" cy="1759885"/>
          </a:xfrm>
          <a:prstGeom prst="rect">
            <a:avLst/>
          </a:prstGeom>
        </p:spPr>
      </p:pic>
      <p:sp>
        <p:nvSpPr>
          <p:cNvPr id="9" name="pole tekstowe 8"/>
          <p:cNvSpPr txBox="1"/>
          <p:nvPr/>
        </p:nvSpPr>
        <p:spPr>
          <a:xfrm>
            <a:off x="160419" y="4993240"/>
            <a:ext cx="10451434" cy="1569660"/>
          </a:xfrm>
          <a:prstGeom prst="rect">
            <a:avLst/>
          </a:prstGeom>
          <a:noFill/>
        </p:spPr>
        <p:txBody>
          <a:bodyPr wrap="square" rtlCol="0">
            <a:spAutoFit/>
          </a:bodyPr>
          <a:lstStyle/>
          <a:p>
            <a:pPr algn="just"/>
            <a:r>
              <a:rPr lang="en-US" sz="2400" b="1" dirty="0" smtClean="0"/>
              <a:t>About the Faculty</a:t>
            </a:r>
          </a:p>
          <a:p>
            <a:r>
              <a:rPr lang="en-US" sz="2400" dirty="0" smtClean="0"/>
              <a:t>In 2017 the Faculty of Civil Engineering and Architecture was granted Category A by the Committee for the Evaluation of Scientific Units. </a:t>
            </a:r>
            <a:endParaRPr lang="en-US" sz="2400" b="1" dirty="0" smtClean="0"/>
          </a:p>
          <a:p>
            <a:endParaRPr lang="pl-PL" sz="2400" b="1" dirty="0"/>
          </a:p>
        </p:txBody>
      </p:sp>
    </p:spTree>
    <p:extLst>
      <p:ext uri="{BB962C8B-B14F-4D97-AF65-F5344CB8AC3E}">
        <p14:creationId xmlns:p14="http://schemas.microsoft.com/office/powerpoint/2010/main" val="683432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pole tekstowe 7"/>
          <p:cNvSpPr txBox="1"/>
          <p:nvPr/>
        </p:nvSpPr>
        <p:spPr>
          <a:xfrm>
            <a:off x="64168" y="0"/>
            <a:ext cx="11101137" cy="1569660"/>
          </a:xfrm>
          <a:prstGeom prst="rect">
            <a:avLst/>
          </a:prstGeom>
          <a:noFill/>
        </p:spPr>
        <p:txBody>
          <a:bodyPr wrap="square" rtlCol="0">
            <a:spAutoFit/>
          </a:bodyPr>
          <a:lstStyle/>
          <a:p>
            <a:r>
              <a:rPr lang="en-US" sz="4800" b="1" dirty="0" smtClean="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Faculty of Environmental Engineering</a:t>
            </a:r>
            <a:endParaRPr lang="en-US" sz="4800" b="1" dirty="0">
              <a:solidFill>
                <a:srgbClr val="C1341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pole tekstowe 1"/>
          <p:cNvSpPr txBox="1"/>
          <p:nvPr/>
        </p:nvSpPr>
        <p:spPr>
          <a:xfrm>
            <a:off x="139870" y="1408538"/>
            <a:ext cx="5512383" cy="1200329"/>
          </a:xfrm>
          <a:prstGeom prst="rect">
            <a:avLst/>
          </a:prstGeom>
          <a:noFill/>
        </p:spPr>
        <p:txBody>
          <a:bodyPr wrap="square" rtlCol="0">
            <a:spAutoFit/>
          </a:bodyPr>
          <a:lstStyle/>
          <a:p>
            <a:r>
              <a:rPr lang="en-US" sz="2400" b="1" dirty="0" smtClean="0"/>
              <a:t>Faculty’s Authorities</a:t>
            </a:r>
          </a:p>
          <a:p>
            <a:endParaRPr lang="pl-PL" sz="2400" b="1" dirty="0"/>
          </a:p>
          <a:p>
            <a:endParaRPr lang="pl-PL" sz="2400" b="1" dirty="0"/>
          </a:p>
        </p:txBody>
      </p:sp>
      <p:sp>
        <p:nvSpPr>
          <p:cNvPr id="4" name="pole tekstowe 3"/>
          <p:cNvSpPr txBox="1"/>
          <p:nvPr/>
        </p:nvSpPr>
        <p:spPr>
          <a:xfrm>
            <a:off x="5857288" y="1429086"/>
            <a:ext cx="3994484" cy="830997"/>
          </a:xfrm>
          <a:prstGeom prst="rect">
            <a:avLst/>
          </a:prstGeom>
          <a:noFill/>
        </p:spPr>
        <p:txBody>
          <a:bodyPr wrap="square" rtlCol="0">
            <a:spAutoFit/>
          </a:bodyPr>
          <a:lstStyle/>
          <a:p>
            <a:r>
              <a:rPr lang="en-US" sz="2400" b="1" dirty="0" smtClean="0"/>
              <a:t>Fields of Studies</a:t>
            </a:r>
          </a:p>
          <a:p>
            <a:endParaRPr lang="pl-PL" sz="2400" dirty="0"/>
          </a:p>
        </p:txBody>
      </p:sp>
      <p:sp>
        <p:nvSpPr>
          <p:cNvPr id="5" name="pole tekstowe 4"/>
          <p:cNvSpPr txBox="1"/>
          <p:nvPr/>
        </p:nvSpPr>
        <p:spPr>
          <a:xfrm>
            <a:off x="141403" y="3771576"/>
            <a:ext cx="5598696" cy="1200329"/>
          </a:xfrm>
          <a:prstGeom prst="rect">
            <a:avLst/>
          </a:prstGeom>
          <a:noFill/>
        </p:spPr>
        <p:txBody>
          <a:bodyPr wrap="square" rtlCol="0">
            <a:spAutoFit/>
          </a:bodyPr>
          <a:lstStyle/>
          <a:p>
            <a:r>
              <a:rPr lang="pl-PL" sz="2400" b="1" dirty="0" smtClean="0"/>
              <a:t>Dean </a:t>
            </a:r>
            <a:br>
              <a:rPr lang="pl-PL" sz="2400" b="1" dirty="0" smtClean="0"/>
            </a:br>
            <a:r>
              <a:rPr lang="pl-PL" sz="2400" b="1" dirty="0" smtClean="0"/>
              <a:t>prof. Witold Stępniewski, </a:t>
            </a:r>
            <a:r>
              <a:rPr lang="pl-PL" sz="2400" b="1" dirty="0" err="1" smtClean="0"/>
              <a:t>PhD</a:t>
            </a:r>
            <a:r>
              <a:rPr lang="pl-PL" sz="2400" b="1" dirty="0" smtClean="0"/>
              <a:t>, </a:t>
            </a:r>
            <a:r>
              <a:rPr lang="pl-PL" sz="2400" b="1" dirty="0" err="1" smtClean="0"/>
              <a:t>DSc</a:t>
            </a:r>
            <a:endParaRPr lang="pl-PL" sz="2400" b="1" dirty="0"/>
          </a:p>
          <a:p>
            <a:endParaRPr lang="pl-PL" sz="2400" dirty="0"/>
          </a:p>
        </p:txBody>
      </p:sp>
      <p:sp>
        <p:nvSpPr>
          <p:cNvPr id="7" name="pole tekstowe 6"/>
          <p:cNvSpPr txBox="1"/>
          <p:nvPr/>
        </p:nvSpPr>
        <p:spPr>
          <a:xfrm>
            <a:off x="5857288" y="2061629"/>
            <a:ext cx="5709071"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Environmental Engineering</a:t>
            </a:r>
          </a:p>
          <a:p>
            <a:pPr marL="285750" indent="-285750">
              <a:buFont typeface="Arial" panose="020B0604020202020204" pitchFamily="34" charset="0"/>
              <a:buChar char="•"/>
            </a:pPr>
            <a:r>
              <a:rPr lang="en-US" sz="2400" dirty="0" smtClean="0"/>
              <a:t>Renewable Energy Engineering </a:t>
            </a:r>
            <a:endParaRPr lang="en-US" sz="2400"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19" y="1997422"/>
            <a:ext cx="1339330" cy="1794703"/>
          </a:xfrm>
          <a:prstGeom prst="rect">
            <a:avLst/>
          </a:prstGeom>
        </p:spPr>
      </p:pic>
      <p:sp>
        <p:nvSpPr>
          <p:cNvPr id="9" name="pole tekstowe 8"/>
          <p:cNvSpPr txBox="1"/>
          <p:nvPr/>
        </p:nvSpPr>
        <p:spPr>
          <a:xfrm>
            <a:off x="0" y="4973867"/>
            <a:ext cx="10868528" cy="1569660"/>
          </a:xfrm>
          <a:prstGeom prst="rect">
            <a:avLst/>
          </a:prstGeom>
          <a:noFill/>
        </p:spPr>
        <p:txBody>
          <a:bodyPr wrap="square" rtlCol="0">
            <a:spAutoFit/>
          </a:bodyPr>
          <a:lstStyle/>
          <a:p>
            <a:pPr algn="just"/>
            <a:r>
              <a:rPr lang="en-US" sz="2400" b="1" dirty="0" smtClean="0"/>
              <a:t>About the Faculty</a:t>
            </a:r>
          </a:p>
          <a:p>
            <a:r>
              <a:rPr lang="en-US" sz="2400" dirty="0" smtClean="0"/>
              <a:t>In 2017 the Committee for the Evaluation of Scientific Units granted the Faculty of Environmental Engineering Category A. </a:t>
            </a:r>
            <a:endParaRPr lang="en-US" sz="2400" b="1" dirty="0" smtClean="0"/>
          </a:p>
          <a:p>
            <a:endParaRPr lang="pl-PL" sz="2400" b="1" dirty="0"/>
          </a:p>
        </p:txBody>
      </p:sp>
    </p:spTree>
    <p:extLst>
      <p:ext uri="{BB962C8B-B14F-4D97-AF65-F5344CB8AC3E}">
        <p14:creationId xmlns:p14="http://schemas.microsoft.com/office/powerpoint/2010/main" val="806343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TotalTime>
  <Words>1709</Words>
  <Application>Microsoft Office PowerPoint</Application>
  <PresentationFormat>Panoramiczny</PresentationFormat>
  <Paragraphs>158</Paragraphs>
  <Slides>22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22</vt:i4>
      </vt:variant>
    </vt:vector>
  </HeadingPairs>
  <TitlesOfParts>
    <vt:vector size="26" baseType="lpstr">
      <vt:lpstr>Arial</vt:lpstr>
      <vt:lpstr>Calibri</vt:lpstr>
      <vt:lpstr>Calibri Light</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ATC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GSamorek</dc:creator>
  <cp:lastModifiedBy>GSamorek</cp:lastModifiedBy>
  <cp:revision>225</cp:revision>
  <dcterms:created xsi:type="dcterms:W3CDTF">2017-10-13T08:18:52Z</dcterms:created>
  <dcterms:modified xsi:type="dcterms:W3CDTF">2017-12-07T07:27:35Z</dcterms:modified>
</cp:coreProperties>
</file>